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22-05-12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ownload.oracle.com/javase/1.5.0/docs/guide/language/autoboxing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ownload.oracle.com/javase/1.5.0/docs/api/javax/xml/datatype/XMLGregorianCalendar.html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.NET Programmeren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5 les 2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Twee packages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800" dirty="0" smtClean="0"/>
              <a:t>package com.microsoft.schemas._2003._10.serialization;</a:t>
            </a:r>
          </a:p>
          <a:p>
            <a:r>
              <a:rPr lang="nl-NL" sz="1800" dirty="0" smtClean="0"/>
              <a:t>package org.tempuri;</a:t>
            </a:r>
          </a:p>
          <a:p>
            <a:endParaRPr lang="nl-NL" sz="1800" dirty="0" smtClean="0"/>
          </a:p>
          <a:p>
            <a:r>
              <a:rPr lang="nl-NL" sz="1800" dirty="0" smtClean="0"/>
              <a:t>Importeren in een Eclipse Java-project:</a:t>
            </a:r>
          </a:p>
          <a:p>
            <a:endParaRPr lang="nl-NL" sz="1800" dirty="0">
              <a:latin typeface="Courier" pitchFamily="49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124200"/>
            <a:ext cx="6334125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proxy-object aanmaken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1981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7F0055"/>
                </a:solidFill>
                <a:latin typeface="Courier New"/>
              </a:rPr>
              <a:t>public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smtClean="0">
                <a:solidFill>
                  <a:srgbClr val="7F0055"/>
                </a:solidFill>
                <a:latin typeface="Courier New"/>
              </a:rPr>
              <a:t>static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000" b="1" dirty="0" smtClean="0">
                <a:solidFill>
                  <a:srgbClr val="7F0055"/>
                </a:solidFill>
                <a:latin typeface="Courier New"/>
              </a:rPr>
              <a:t>void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 main(String[] </a:t>
            </a:r>
            <a:r>
              <a:rPr lang="en-US" sz="2000" b="1" dirty="0" err="1" smtClean="0">
                <a:solidFill>
                  <a:srgbClr val="000000"/>
                </a:solidFill>
                <a:latin typeface="Courier New"/>
              </a:rPr>
              <a:t>args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</a:rPr>
              <a:t>) {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urier New"/>
              </a:rPr>
              <a:t>  DateService dateService = </a:t>
            </a:r>
            <a:r>
              <a:rPr lang="nl-NL" sz="2000" b="1" dirty="0" smtClean="0">
                <a:solidFill>
                  <a:srgbClr val="7F0055"/>
                </a:solidFill>
                <a:latin typeface="Courier New"/>
              </a:rPr>
              <a:t>new</a:t>
            </a:r>
            <a:r>
              <a:rPr lang="nl-NL" sz="2000" b="1" dirty="0" smtClean="0">
                <a:solidFill>
                  <a:srgbClr val="000000"/>
                </a:solidFill>
                <a:latin typeface="Courier New"/>
              </a:rPr>
              <a:t> DateService();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urier New"/>
              </a:rPr>
              <a:t>  IDateService proxy= dateService.getBasicHttpBindingIDateService();</a:t>
            </a:r>
          </a:p>
          <a:p>
            <a:pPr>
              <a:buNone/>
            </a:pPr>
            <a:r>
              <a:rPr lang="nl-NL" sz="2000" dirty="0" smtClean="0">
                <a:solidFill>
                  <a:srgbClr val="000000"/>
                </a:solidFill>
                <a:latin typeface="Courier New"/>
              </a:rPr>
              <a:t>}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Let op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Methoden beginnen in Java standaard met een kleine letter</a:t>
            </a:r>
          </a:p>
          <a:p>
            <a:r>
              <a:rPr lang="nl-NL" dirty="0" smtClean="0"/>
              <a:t>De methode Add heet nu add met een kleine letter</a:t>
            </a:r>
          </a:p>
          <a:p>
            <a:r>
              <a:rPr lang="nl-NL" dirty="0" smtClean="0"/>
              <a:t>Welke signature heeft add? Waarom niet gewoon int?</a:t>
            </a:r>
          </a:p>
          <a:p>
            <a:r>
              <a:rPr lang="nl-NL" dirty="0" smtClean="0"/>
              <a:t>Dit werkt wel gewoon: </a:t>
            </a:r>
            <a:r>
              <a:rPr lang="nl-NL" sz="2400" dirty="0" smtClean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System.</a:t>
            </a:r>
            <a:r>
              <a:rPr lang="nl-NL" sz="2400" i="1" dirty="0" smtClean="0">
                <a:solidFill>
                  <a:srgbClr val="0000C0"/>
                </a:solidFill>
                <a:highlight>
                  <a:srgbClr val="E8F2FE"/>
                </a:highlight>
                <a:latin typeface="Courier New"/>
              </a:rPr>
              <a:t>out</a:t>
            </a:r>
            <a:r>
              <a:rPr lang="nl-NL" sz="2400" i="1" dirty="0" smtClean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.println(proxy.add(1,2));</a:t>
            </a:r>
          </a:p>
          <a:p>
            <a:pPr>
              <a:buNone/>
            </a:pPr>
            <a:r>
              <a:rPr lang="nl-NL" sz="2400" i="1" dirty="0" smtClean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  </a:t>
            </a:r>
            <a:r>
              <a:rPr lang="nl-NL" sz="2400" dirty="0" smtClean="0"/>
              <a:t>vanwege ‘automatic boxing’, zie </a:t>
            </a:r>
            <a:r>
              <a:rPr lang="nl-NL" sz="1900" dirty="0" smtClean="0">
                <a:hlinkClick r:id="rId2"/>
              </a:rPr>
              <a:t>http://download.oracle.com/javase/1.5.0/docs/guide/language/autoboxing.html</a:t>
            </a:r>
            <a:endParaRPr lang="nl-NL" sz="1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getDate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voor type object levert proxy.getDate() op?</a:t>
            </a:r>
          </a:p>
          <a:p>
            <a:r>
              <a:rPr lang="nl-NL" dirty="0" smtClean="0"/>
              <a:t>Bekijk de documentatie van deze class (op internet)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XMLGregorianCalendar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>
                <a:hlinkClick r:id="rId2"/>
              </a:rPr>
              <a:t>http://download.oracle.com/javase/1.5.0/docs/api/javax/xml/datatype/XMLGregorianCalendar.html</a:t>
            </a:r>
            <a:endParaRPr lang="nl-NL" sz="2400" dirty="0" smtClean="0"/>
          </a:p>
          <a:p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Representation for W3C XML Schema 1.0 date/time </a:t>
            </a:r>
            <a:r>
              <a:rPr lang="en-US" sz="2400" dirty="0" err="1" smtClean="0">
                <a:solidFill>
                  <a:srgbClr val="000000"/>
                </a:solidFill>
                <a:latin typeface="Times New Roman"/>
              </a:rPr>
              <a:t>datatypes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nl-NL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 samengesteld type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nl-NL" dirty="0" smtClean="0"/>
              <a:t>Voeg in de webservice een methode GetProducts toe die een lijst van objecten van een zelfgedefinieerde class Product teruggeeft</a:t>
            </a:r>
          </a:p>
          <a:p>
            <a:r>
              <a:rPr lang="nl-NL" dirty="0" smtClean="0"/>
              <a:t>Code Product:</a:t>
            </a:r>
          </a:p>
          <a:p>
            <a:pPr>
              <a:buNone/>
            </a:pPr>
            <a:r>
              <a:rPr lang="nl-NL" dirty="0" smtClean="0">
                <a:latin typeface="Consolas"/>
              </a:rPr>
              <a:t>    [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DataContract]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</a:t>
            </a:r>
            <a:r>
              <a:rPr lang="nl-NL" dirty="0" smtClean="0">
                <a:solidFill>
                  <a:srgbClr val="0000FF"/>
                </a:solidFill>
                <a:latin typeface="Consolas"/>
              </a:rPr>
              <a:t>public class 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Product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{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[DataMember]</a:t>
            </a:r>
          </a:p>
          <a:p>
            <a:pPr>
              <a:buNone/>
            </a:pPr>
            <a:r>
              <a:rPr lang="en-US" dirty="0" smtClean="0">
                <a:solidFill>
                  <a:srgbClr val="2B91AF"/>
                </a:solidFill>
                <a:latin typeface="Consolas"/>
              </a:rPr>
              <a:t>       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public </a:t>
            </a:r>
            <a:r>
              <a:rPr lang="en-US" dirty="0" smtClean="0">
                <a:solidFill>
                  <a:srgbClr val="2B91AF"/>
                </a:solidFill>
                <a:latin typeface="Consolas"/>
              </a:rPr>
              <a:t>String Name { </a:t>
            </a:r>
            <a:r>
              <a:rPr lang="en-US" dirty="0" smtClean="0">
                <a:solidFill>
                  <a:srgbClr val="0000FF"/>
                </a:solidFill>
                <a:latin typeface="Consolas"/>
              </a:rPr>
              <a:t>get; private set; }</a:t>
            </a:r>
          </a:p>
          <a:p>
            <a:pPr>
              <a:buNone/>
            </a:pPr>
            <a:r>
              <a:rPr lang="nl-NL" dirty="0" smtClean="0">
                <a:solidFill>
                  <a:srgbClr val="0000FF"/>
                </a:solidFill>
                <a:latin typeface="Consolas"/>
              </a:rPr>
              <a:t>        public Product(</a:t>
            </a:r>
            <a:r>
              <a:rPr lang="nl-NL" dirty="0" smtClean="0">
                <a:solidFill>
                  <a:srgbClr val="2B91AF"/>
                </a:solidFill>
                <a:latin typeface="Consolas"/>
              </a:rPr>
              <a:t>String name)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{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    Name = name;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    }</a:t>
            </a:r>
          </a:p>
          <a:p>
            <a:pPr>
              <a:buNone/>
            </a:pPr>
            <a:r>
              <a:rPr lang="nl-NL" dirty="0" smtClean="0">
                <a:solidFill>
                  <a:srgbClr val="2B91AF"/>
                </a:solidFill>
                <a:latin typeface="Consolas"/>
              </a:rPr>
              <a:t>    }</a:t>
            </a:r>
          </a:p>
          <a:p>
            <a:r>
              <a:rPr lang="nl-NL" dirty="0" smtClean="0"/>
              <a:t>De annotaties zijn (soms) nodig voor serializatie</a:t>
            </a:r>
          </a:p>
          <a:p>
            <a:r>
              <a:rPr lang="nl-NL" dirty="0" smtClean="0"/>
              <a:t>Let op een extra package die je moet importeren!</a:t>
            </a:r>
          </a:p>
          <a:p>
            <a:r>
              <a:rPr lang="nl-NL" dirty="0" smtClean="0"/>
              <a:t>Welk type levert proxy.getProducts() in Java? Bekijk de bijbehorende classes. </a:t>
            </a:r>
          </a:p>
          <a:p>
            <a:r>
              <a:rPr lang="nl-NL" dirty="0" smtClean="0"/>
              <a:t>Wat valt je op?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 illustratie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Aan de .NET kant:</a:t>
            </a:r>
          </a:p>
          <a:p>
            <a:pPr>
              <a:buNone/>
            </a:pPr>
            <a:r>
              <a:rPr lang="nl-NL" sz="1600" dirty="0" smtClean="0">
                <a:latin typeface="Consolas"/>
              </a:rPr>
              <a:t> </a:t>
            </a:r>
            <a:r>
              <a:rPr lang="nl-NL" sz="1600" dirty="0" smtClean="0">
                <a:solidFill>
                  <a:srgbClr val="0000FF"/>
                </a:solidFill>
                <a:latin typeface="Consolas"/>
              </a:rPr>
              <a:t>public </a:t>
            </a:r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List&lt;Product&gt; GetProducts()</a:t>
            </a:r>
          </a:p>
          <a:p>
            <a:pPr>
              <a:buNone/>
            </a:pPr>
            <a:r>
              <a:rPr lang="nl-NL" sz="1600" dirty="0" smtClean="0">
                <a:solidFill>
                  <a:srgbClr val="2B91AF"/>
                </a:solidFill>
                <a:latin typeface="Consolas"/>
              </a:rPr>
              <a:t> {</a:t>
            </a:r>
          </a:p>
          <a:p>
            <a:pPr>
              <a:buNone/>
            </a:pPr>
            <a:r>
              <a:rPr lang="en-US" sz="1600" dirty="0" smtClean="0">
                <a:solidFill>
                  <a:srgbClr val="2B91AF"/>
                </a:solidFill>
                <a:latin typeface="Consolas"/>
              </a:rPr>
              <a:t>  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return new </a:t>
            </a:r>
            <a:r>
              <a:rPr lang="en-US" sz="1600" dirty="0" smtClean="0">
                <a:solidFill>
                  <a:srgbClr val="2B91AF"/>
                </a:solidFill>
                <a:latin typeface="Consolas"/>
              </a:rPr>
              <a:t>List&lt;Product&gt;{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sz="1600" dirty="0" smtClean="0">
                <a:solidFill>
                  <a:srgbClr val="2B91AF"/>
                </a:solidFill>
                <a:latin typeface="Consolas"/>
              </a:rPr>
              <a:t>Product(</a:t>
            </a:r>
            <a:r>
              <a:rPr lang="en-US" sz="1600" dirty="0" smtClean="0">
                <a:solidFill>
                  <a:srgbClr val="A31515"/>
                </a:solidFill>
                <a:latin typeface="Consolas"/>
              </a:rPr>
              <a:t>"</a:t>
            </a:r>
            <a:r>
              <a:rPr lang="en-US" sz="1600" dirty="0" err="1" smtClean="0">
                <a:solidFill>
                  <a:srgbClr val="A31515"/>
                </a:solidFill>
                <a:latin typeface="Consolas"/>
              </a:rPr>
              <a:t>iPad</a:t>
            </a:r>
            <a:r>
              <a:rPr lang="en-US" sz="1600" dirty="0" smtClean="0">
                <a:solidFill>
                  <a:srgbClr val="A31515"/>
                </a:solidFill>
                <a:latin typeface="Consolas"/>
              </a:rPr>
              <a:t>"), </a:t>
            </a:r>
            <a:r>
              <a:rPr lang="en-US" sz="1600" dirty="0" smtClean="0">
                <a:solidFill>
                  <a:srgbClr val="0000FF"/>
                </a:solidFill>
                <a:latin typeface="Consolas"/>
              </a:rPr>
              <a:t>new </a:t>
            </a:r>
            <a:r>
              <a:rPr lang="en-US" sz="1600" dirty="0" smtClean="0">
                <a:solidFill>
                  <a:srgbClr val="2B91AF"/>
                </a:solidFill>
                <a:latin typeface="Consolas"/>
              </a:rPr>
              <a:t>Product(</a:t>
            </a:r>
            <a:r>
              <a:rPr lang="en-US" sz="1600" dirty="0" smtClean="0">
                <a:solidFill>
                  <a:srgbClr val="A31515"/>
                </a:solidFill>
                <a:latin typeface="Consolas"/>
              </a:rPr>
              <a:t>"iPod") };</a:t>
            </a:r>
          </a:p>
          <a:p>
            <a:pPr>
              <a:buNone/>
            </a:pPr>
            <a:r>
              <a:rPr lang="nl-NL" sz="1600" dirty="0" smtClean="0">
                <a:solidFill>
                  <a:srgbClr val="A31515"/>
                </a:solidFill>
                <a:latin typeface="Consolas"/>
              </a:rPr>
              <a:t> }</a:t>
            </a:r>
          </a:p>
          <a:p>
            <a:pPr>
              <a:buNone/>
            </a:pPr>
            <a:endParaRPr lang="nl-NL" sz="1600" dirty="0" smtClean="0">
              <a:solidFill>
                <a:srgbClr val="A31515"/>
              </a:solidFill>
              <a:latin typeface="Consolas"/>
            </a:endParaRPr>
          </a:p>
          <a:p>
            <a:r>
              <a:rPr lang="nl-NL" dirty="0" smtClean="0"/>
              <a:t>Aan de Java kant:</a:t>
            </a:r>
          </a:p>
          <a:p>
            <a:pPr>
              <a:buNone/>
            </a:pPr>
            <a:r>
              <a:rPr lang="nl-NL" sz="1900" dirty="0" smtClean="0">
                <a:solidFill>
                  <a:srgbClr val="000000"/>
                </a:solidFill>
                <a:latin typeface="Courier New"/>
              </a:rPr>
              <a:t>ArrayOfProduct aoP = proxy.getProducts();</a:t>
            </a:r>
          </a:p>
          <a:p>
            <a:pPr>
              <a:buNone/>
            </a:pPr>
            <a:r>
              <a:rPr lang="nl-NL" sz="1900" b="1" dirty="0" smtClean="0">
                <a:solidFill>
                  <a:srgbClr val="7F0055"/>
                </a:solidFill>
                <a:latin typeface="Courier New"/>
              </a:rPr>
              <a:t>for</a:t>
            </a:r>
            <a:r>
              <a:rPr lang="nl-NL" sz="1900" b="1" dirty="0" smtClean="0">
                <a:solidFill>
                  <a:srgbClr val="000000"/>
                </a:solidFill>
                <a:latin typeface="Courier New"/>
              </a:rPr>
              <a:t> (Product p : aoP.getProduct())</a:t>
            </a:r>
          </a:p>
          <a:p>
            <a:pPr>
              <a:buNone/>
            </a:pPr>
            <a:r>
              <a:rPr lang="nl-NL" sz="1900" dirty="0" smtClean="0">
                <a:solidFill>
                  <a:srgbClr val="000000"/>
                </a:solidFill>
                <a:latin typeface="Courier New"/>
              </a:rPr>
              <a:t>{</a:t>
            </a:r>
          </a:p>
          <a:p>
            <a:pPr>
              <a:buNone/>
            </a:pPr>
            <a:r>
              <a:rPr lang="nl-NL" sz="1900" dirty="0" smtClean="0">
                <a:solidFill>
                  <a:srgbClr val="000000"/>
                </a:solidFill>
                <a:latin typeface="Courier New"/>
              </a:rPr>
              <a:t>  System.</a:t>
            </a:r>
            <a:r>
              <a:rPr lang="nl-NL" sz="1900" i="1" dirty="0" smtClean="0">
                <a:solidFill>
                  <a:srgbClr val="0000C0"/>
                </a:solidFill>
                <a:latin typeface="Courier New"/>
              </a:rPr>
              <a:t>out</a:t>
            </a:r>
            <a:r>
              <a:rPr lang="nl-NL" sz="1900" i="1" dirty="0" smtClean="0">
                <a:solidFill>
                  <a:srgbClr val="000000"/>
                </a:solidFill>
                <a:latin typeface="Courier New"/>
              </a:rPr>
              <a:t>.println(p.getName().getValue());</a:t>
            </a:r>
          </a:p>
          <a:p>
            <a:pPr>
              <a:buNone/>
            </a:pPr>
            <a:r>
              <a:rPr lang="nl-NL" sz="1900" dirty="0" smtClean="0">
                <a:solidFill>
                  <a:srgbClr val="000000"/>
                </a:solidFill>
                <a:latin typeface="Courier New"/>
              </a:rPr>
              <a:t>}</a:t>
            </a:r>
          </a:p>
          <a:p>
            <a:r>
              <a:rPr lang="nl-NL" sz="2400" dirty="0" smtClean="0"/>
              <a:t>Output:</a:t>
            </a:r>
          </a:p>
          <a:p>
            <a:pPr>
              <a:buNone/>
            </a:pPr>
            <a:r>
              <a:rPr lang="nl-NL" sz="2400" dirty="0" smtClean="0">
                <a:solidFill>
                  <a:srgbClr val="000000"/>
                </a:solidFill>
                <a:latin typeface="Courier New"/>
              </a:rPr>
              <a:t>iPad</a:t>
            </a:r>
          </a:p>
          <a:p>
            <a:pPr>
              <a:buNone/>
            </a:pPr>
            <a:r>
              <a:rPr lang="nl-NL" sz="2400" dirty="0" smtClean="0">
                <a:solidFill>
                  <a:srgbClr val="000000"/>
                </a:solidFill>
                <a:latin typeface="Courier New"/>
              </a:rPr>
              <a:t>iPod</a:t>
            </a:r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endParaRPr lang="nl-NL" sz="23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Practicumopdracht week 5 en 6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winkel met producten als .NET-webservice</a:t>
            </a:r>
          </a:p>
          <a:p>
            <a:r>
              <a:rPr lang="nl-NL" smtClean="0"/>
              <a:t>Klanten kunnen via een .NET- en/of Java-client overzichten ophalen en producten kopen</a:t>
            </a:r>
          </a:p>
          <a:p>
            <a:r>
              <a:rPr lang="nl-NL" dirty="0" smtClean="0"/>
              <a:t>Zie practicumbundel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maak je een Java-client bij een .NET webservice?</a:t>
            </a:r>
          </a:p>
          <a:p>
            <a:r>
              <a:rPr lang="nl-NL" smtClean="0"/>
              <a:t>Practicum 5 &amp; 6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Simpele WCF-webservice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Maak (op je eigen laptop) een .NET webservice met een methode GetCurrentDateTime en Add(x,y)</a:t>
            </a:r>
          </a:p>
          <a:p>
            <a:pPr lvl="1"/>
            <a:r>
              <a:rPr lang="nl-NL" dirty="0" smtClean="0"/>
              <a:t>Maak een nieuwe WCF Service Library</a:t>
            </a:r>
          </a:p>
          <a:p>
            <a:pPr lvl="1"/>
            <a:r>
              <a:rPr lang="nl-NL" dirty="0" smtClean="0"/>
              <a:t>Verwijder IService.cs en Service.cs</a:t>
            </a:r>
          </a:p>
          <a:p>
            <a:pPr lvl="1"/>
            <a:r>
              <a:rPr lang="nl-NL" dirty="0" smtClean="0"/>
              <a:t>Verwijder Service1 uit App.Config</a:t>
            </a:r>
          </a:p>
          <a:p>
            <a:pPr lvl="1"/>
            <a:r>
              <a:rPr lang="nl-NL" dirty="0" smtClean="0"/>
              <a:t>Voeg nieuw WCF Service Item toe met de naam 			</a:t>
            </a:r>
            <a:r>
              <a:rPr lang="nl-NL" dirty="0" err="1" smtClean="0"/>
              <a:t>Date</a:t>
            </a:r>
            <a:r>
              <a:rPr lang="nl-NL" dirty="0" err="1" smtClean="0"/>
              <a:t>Service</a:t>
            </a:r>
            <a:endParaRPr lang="nl-NL" dirty="0" smtClean="0"/>
          </a:p>
          <a:p>
            <a:pPr lvl="1"/>
            <a:r>
              <a:rPr lang="nl-NL" dirty="0" smtClean="0"/>
              <a:t>Verwijder methode DoWork en voeg methoden GetCurrentDateTime en Add(int x,  int y) toe</a:t>
            </a:r>
          </a:p>
          <a:p>
            <a:pPr lvl="1"/>
            <a:r>
              <a:rPr lang="nl-NL" dirty="0" smtClean="0"/>
              <a:t>Verander in App.Config wsHTTPBinding in basicHttpBinding</a:t>
            </a:r>
          </a:p>
          <a:p>
            <a:pPr lvl="1"/>
            <a:r>
              <a:rPr lang="nl-NL" dirty="0" smtClean="0"/>
              <a:t>Test de service (F5)	</a:t>
            </a:r>
          </a:p>
          <a:p>
            <a:pPr lvl="1"/>
            <a:r>
              <a:rPr lang="nl-NL" dirty="0" smtClean="0"/>
              <a:t>Kopieer de URL uit de WCF Test Client een haal “mex” weg, plak de URL in je browser</a:t>
            </a:r>
          </a:p>
          <a:p>
            <a:pPr lvl="1"/>
            <a:r>
              <a:rPr lang="nl-NL" dirty="0" smtClean="0"/>
              <a:t>Klik op de link die eindigt op ?wsdl.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Waarom basicHttpBinding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Omdat we gebruik gaan maken van de tool wsimport.exe welke ook in het vak </a:t>
            </a:r>
            <a:r>
              <a:rPr lang="nl-NL" dirty="0" smtClean="0"/>
              <a:t>GSOS </a:t>
            </a:r>
            <a:r>
              <a:rPr lang="nl-NL" dirty="0" smtClean="0"/>
              <a:t>aan bod is gekomen</a:t>
            </a:r>
          </a:p>
          <a:p>
            <a:r>
              <a:rPr lang="nl-NL" dirty="0" smtClean="0"/>
              <a:t>Deze tool is gebaseerd op de JAX-WS standaard en </a:t>
            </a:r>
            <a:r>
              <a:rPr lang="nl-NL" dirty="0" err="1" smtClean="0"/>
              <a:t>basicHTTPBinding</a:t>
            </a:r>
            <a:r>
              <a:rPr lang="nl-NL" dirty="0" smtClean="0"/>
              <a:t> wordt volledig ondersteund</a:t>
            </a:r>
          </a:p>
          <a:p>
            <a:r>
              <a:rPr lang="nl-NL" dirty="0" smtClean="0"/>
              <a:t>Maar de JAX-WS standaard is niet compatible met de nieuwere WS-* standaarden</a:t>
            </a:r>
          </a:p>
          <a:p>
            <a:r>
              <a:rPr lang="nl-NL" dirty="0" smtClean="0"/>
              <a:t>Gebruik voor dat laatste bv het METRO-framework (maar niet verplicht) 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Bekijk het wsdl bestand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vinden we de datatypes waarmee onze webservice moet communiceren? (DateTime, int)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WSDL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Onder het element wsdl:types/xsd:schema staat een xsd:import element</a:t>
            </a:r>
          </a:p>
          <a:p>
            <a:r>
              <a:rPr lang="nl-NL" dirty="0" smtClean="0"/>
              <a:t>Bekijk de ‘schemaLocation’ welke eindigt op xsd0</a:t>
            </a:r>
          </a:p>
          <a:p>
            <a:r>
              <a:rPr lang="nl-NL" dirty="0" smtClean="0"/>
              <a:t>Wat zie je hier?</a:t>
            </a:r>
          </a:p>
          <a:p>
            <a:r>
              <a:rPr lang="nl-NL" dirty="0" smtClean="0"/>
              <a:t>Het zijn simpele en complexe datatypes die staan beschreven in de XML Schema standaard van W3C</a:t>
            </a:r>
          </a:p>
          <a:p>
            <a:r>
              <a:rPr lang="nl-NL" dirty="0" smtClean="0"/>
              <a:t>Oftewel: .NET datatypen worden geserializeerd naar een standaard XML-formaat wat platformonafhankelijk is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239000" cy="6160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Java-client maken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Wsimport zoals in het vak GDSY</a:t>
            </a:r>
          </a:p>
          <a:p>
            <a:r>
              <a:rPr lang="nl-NL" dirty="0" smtClean="0"/>
              <a:t>Staat in de bin-folder van Java SDK</a:t>
            </a:r>
          </a:p>
          <a:p>
            <a:r>
              <a:rPr lang="nl-NL" dirty="0" smtClean="0"/>
              <a:t>Uitvoeren: wsimport –keep &lt;wsdl-url&gt;</a:t>
            </a:r>
            <a:br>
              <a:rPr lang="nl-NL" dirty="0" smtClean="0"/>
            </a:b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0"/>
            <a:ext cx="7900263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2836</TotalTime>
  <Words>652</Words>
  <Application>Microsoft Macintosh PowerPoint</Application>
  <PresentationFormat>Diavoorstelling (4:3)</PresentationFormat>
  <Paragraphs>93</Paragraphs>
  <Slides>17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18" baseType="lpstr">
      <vt:lpstr>Office Theme</vt:lpstr>
      <vt:lpstr>.NET Programmeren</vt:lpstr>
      <vt:lpstr>Agenda</vt:lpstr>
      <vt:lpstr>Simpele WCF-webservice</vt:lpstr>
      <vt:lpstr>Waarom basicHttpBinding?</vt:lpstr>
      <vt:lpstr>Bekijk het wsdl bestand</vt:lpstr>
      <vt:lpstr>WSDL</vt:lpstr>
      <vt:lpstr>PowerPoint-presentatie</vt:lpstr>
      <vt:lpstr>Java-client maken</vt:lpstr>
      <vt:lpstr>PowerPoint-presentatie</vt:lpstr>
      <vt:lpstr>Twee packages</vt:lpstr>
      <vt:lpstr>Een proxy-object aanmaken</vt:lpstr>
      <vt:lpstr>Let op</vt:lpstr>
      <vt:lpstr>getDate</vt:lpstr>
      <vt:lpstr>XMLGregorianCalendar</vt:lpstr>
      <vt:lpstr>Opdracht: samengesteld type</vt:lpstr>
      <vt:lpstr>Ter illustratie</vt:lpstr>
      <vt:lpstr>Practicumopdracht week 5 en 6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.NET Programmeren</dc:title>
  <dc:creator/>
  <cp:lastModifiedBy>Michiel Borkent</cp:lastModifiedBy>
  <cp:revision>427</cp:revision>
  <dcterms:created xsi:type="dcterms:W3CDTF">2006-08-16T00:00:00Z</dcterms:created>
  <dcterms:modified xsi:type="dcterms:W3CDTF">2012-05-22T08:54:44Z</dcterms:modified>
</cp:coreProperties>
</file>