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99" r:id="rId5"/>
    <p:sldId id="259" r:id="rId6"/>
    <p:sldId id="261" r:id="rId7"/>
    <p:sldId id="265" r:id="rId8"/>
    <p:sldId id="263" r:id="rId9"/>
    <p:sldId id="268" r:id="rId10"/>
    <p:sldId id="298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4" r:id="rId27"/>
    <p:sldId id="282" r:id="rId28"/>
    <p:sldId id="295" r:id="rId29"/>
    <p:sldId id="283" r:id="rId30"/>
    <p:sldId id="285" r:id="rId31"/>
    <p:sldId id="287" r:id="rId32"/>
    <p:sldId id="286" r:id="rId33"/>
    <p:sldId id="288" r:id="rId34"/>
    <p:sldId id="296" r:id="rId35"/>
    <p:sldId id="300" r:id="rId36"/>
    <p:sldId id="301" r:id="rId37"/>
    <p:sldId id="297" r:id="rId38"/>
    <p:sldId id="293" r:id="rId39"/>
    <p:sldId id="294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2240-E145-45DB-BD79-0DD77447B7A6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69DBA-AEC1-4939-A2F1-1828CA94B0B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2240-E145-45DB-BD79-0DD77447B7A6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69DBA-AEC1-4939-A2F1-1828CA94B0B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2240-E145-45DB-BD79-0DD77447B7A6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69DBA-AEC1-4939-A2F1-1828CA94B0B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2240-E145-45DB-BD79-0DD77447B7A6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69DBA-AEC1-4939-A2F1-1828CA94B0B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2240-E145-45DB-BD79-0DD77447B7A6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69DBA-AEC1-4939-A2F1-1828CA94B0B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2240-E145-45DB-BD79-0DD77447B7A6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69DBA-AEC1-4939-A2F1-1828CA94B0B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2240-E145-45DB-BD79-0DD77447B7A6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69DBA-AEC1-4939-A2F1-1828CA94B0B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2240-E145-45DB-BD79-0DD77447B7A6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69DBA-AEC1-4939-A2F1-1828CA94B0B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2240-E145-45DB-BD79-0DD77447B7A6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69DBA-AEC1-4939-A2F1-1828CA94B0B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2240-E145-45DB-BD79-0DD77447B7A6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69DBA-AEC1-4939-A2F1-1828CA94B0B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2240-E145-45DB-BD79-0DD77447B7A6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69DBA-AEC1-4939-A2F1-1828CA94B0B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E2240-E145-45DB-BD79-0DD77447B7A6}" type="datetimeFigureOut">
              <a:rPr lang="en-US" smtClean="0"/>
              <a:pPr/>
              <a:t>28-07-13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69DBA-AEC1-4939-A2F1-1828CA94B0B0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hyperlink" Target="http://blogs.forrester.com/application_development/2010/02/forrester-databyte-application-platform-adoption-trends.html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.NET Programmeren</a:t>
            </a:r>
            <a:endParaRPr lang="en-US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Michiel </a:t>
            </a:r>
            <a:r>
              <a:rPr lang="nl-NL" smtClean="0"/>
              <a:t>Borkent </a:t>
            </a:r>
            <a:endParaRPr lang="nl-NL" smtClean="0"/>
          </a:p>
          <a:p>
            <a:r>
              <a:rPr lang="nl-NL" smtClean="0"/>
              <a:t>Week </a:t>
            </a:r>
            <a:r>
              <a:rPr lang="nl-NL" dirty="0" smtClean="0"/>
              <a:t>1 – Les 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1997968"/>
            <a:ext cx="8229600" cy="258316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Werkcollegebundel, practicumbundel en overige info (studiewijzer) staan op </a:t>
            </a:r>
            <a:r>
              <a:rPr lang="nl-NL" dirty="0" err="1" smtClean="0"/>
              <a:t>Sharepoint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sz="2200" dirty="0" err="1"/>
              <a:t>https</a:t>
            </a:r>
            <a:r>
              <a:rPr lang="nl-NL" sz="2200" dirty="0"/>
              <a:t>://</a:t>
            </a:r>
            <a:r>
              <a:rPr lang="nl-NL" sz="2200" dirty="0" err="1"/>
              <a:t>cursussen.sharepoint.hu.nl</a:t>
            </a:r>
            <a:r>
              <a:rPr lang="nl-NL" sz="2200" dirty="0"/>
              <a:t>/</a:t>
            </a:r>
            <a:r>
              <a:rPr lang="nl-NL" sz="2200" dirty="0" err="1"/>
              <a:t>fnt</a:t>
            </a:r>
            <a:r>
              <a:rPr lang="nl-NL" sz="2200" dirty="0"/>
              <a:t>/21/TCIF-V2DNET1-11/</a:t>
            </a:r>
            <a:r>
              <a:rPr lang="nl-NL" sz="2200" dirty="0" err="1" smtClean="0"/>
              <a:t>default.aspx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C#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meest gebruikte programmeertaal van .NET</a:t>
            </a:r>
          </a:p>
          <a:p>
            <a:r>
              <a:rPr lang="nl-NL" dirty="0" smtClean="0"/>
              <a:t>Er zijn nog andere talen: Visual </a:t>
            </a:r>
            <a:r>
              <a:rPr lang="nl-NL" dirty="0" err="1" smtClean="0"/>
              <a:t>Basic</a:t>
            </a:r>
            <a:r>
              <a:rPr lang="nl-NL" dirty="0" smtClean="0"/>
              <a:t>, F#, …</a:t>
            </a:r>
          </a:p>
          <a:p>
            <a:r>
              <a:rPr lang="nl-NL" dirty="0" smtClean="0"/>
              <a:t>C# lijkt op Java</a:t>
            </a:r>
          </a:p>
          <a:p>
            <a:r>
              <a:rPr lang="nl-NL" dirty="0" smtClean="0"/>
              <a:t>C# bevat meer dan Java</a:t>
            </a:r>
          </a:p>
          <a:p>
            <a:r>
              <a:rPr lang="nl-NL" dirty="0" smtClean="0"/>
              <a:t>C#-code compileert naar IL</a:t>
            </a:r>
          </a:p>
          <a:p>
            <a:r>
              <a:rPr lang="nl-NL" dirty="0" smtClean="0"/>
              <a:t>IL wordt uitgevoerd op de CLR (</a:t>
            </a:r>
            <a:r>
              <a:rPr lang="nl-NL" dirty="0" err="1" smtClean="0"/>
              <a:t>vlg</a:t>
            </a:r>
            <a:r>
              <a:rPr lang="nl-NL" dirty="0" smtClean="0"/>
              <a:t> JVM)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Opgave: zoek de verschillen met Java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nsolas"/>
              </a:rPr>
              <a:t>using System; 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nsolas"/>
              </a:rPr>
              <a:t>using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System.Collections.Generic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;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nsolas"/>
              </a:rPr>
              <a:t>using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System.Linq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;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nsolas"/>
              </a:rPr>
              <a:t>using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System.Text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;</a:t>
            </a:r>
          </a:p>
          <a:p>
            <a:pPr>
              <a:buNone/>
            </a:pPr>
            <a:endParaRPr lang="en-US" dirty="0" smtClean="0">
              <a:solidFill>
                <a:srgbClr val="0000FF"/>
              </a:solidFill>
              <a:latin typeface="Consolas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nsolas"/>
              </a:rPr>
              <a:t>namespace ConsoleApplication1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nsolas"/>
              </a:rPr>
              <a:t>{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nsolas"/>
              </a:rPr>
              <a:t>    class 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Program</a:t>
            </a:r>
          </a:p>
          <a:p>
            <a:pPr>
              <a:buNone/>
            </a:pPr>
            <a:r>
              <a:rPr lang="en-US" dirty="0" smtClean="0">
                <a:solidFill>
                  <a:srgbClr val="2B91AF"/>
                </a:solidFill>
                <a:latin typeface="Consolas"/>
              </a:rPr>
              <a:t>    {</a:t>
            </a:r>
          </a:p>
          <a:p>
            <a:pPr>
              <a:buNone/>
            </a:pPr>
            <a:r>
              <a:rPr lang="en-US" dirty="0" smtClean="0">
                <a:solidFill>
                  <a:srgbClr val="2B91AF"/>
                </a:solidFill>
                <a:latin typeface="Consolas"/>
              </a:rPr>
              <a:t>       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static void Main(string[] </a:t>
            </a:r>
            <a:r>
              <a:rPr lang="en-US" dirty="0" err="1" smtClean="0">
                <a:solidFill>
                  <a:srgbClr val="0000FF"/>
                </a:solidFill>
                <a:latin typeface="Consolas"/>
              </a:rPr>
              <a:t>args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)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nsolas"/>
              </a:rPr>
              <a:t>        {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nsolas"/>
              </a:rPr>
              <a:t>           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Console.WriteLine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(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"Hello World");</a:t>
            </a:r>
          </a:p>
          <a:p>
            <a:pPr>
              <a:buNone/>
            </a:pPr>
            <a:r>
              <a:rPr lang="en-US" dirty="0" smtClean="0">
                <a:solidFill>
                  <a:srgbClr val="A31515"/>
                </a:solidFill>
                <a:latin typeface="Consolas"/>
              </a:rPr>
              <a:t>           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Console.ReadKey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();</a:t>
            </a:r>
          </a:p>
          <a:p>
            <a:pPr>
              <a:buNone/>
            </a:pPr>
            <a:r>
              <a:rPr lang="en-US" dirty="0" smtClean="0">
                <a:solidFill>
                  <a:srgbClr val="2B91AF"/>
                </a:solidFill>
                <a:latin typeface="Consolas"/>
              </a:rPr>
              <a:t>        }</a:t>
            </a:r>
          </a:p>
          <a:p>
            <a:pPr>
              <a:buNone/>
            </a:pPr>
            <a:r>
              <a:rPr lang="en-US" dirty="0" smtClean="0">
                <a:solidFill>
                  <a:srgbClr val="2B91AF"/>
                </a:solidFill>
                <a:latin typeface="Consolas"/>
              </a:rPr>
              <a:t>    }</a:t>
            </a:r>
          </a:p>
          <a:p>
            <a:pPr>
              <a:buNone/>
            </a:pPr>
            <a:r>
              <a:rPr lang="en-US" dirty="0" smtClean="0">
                <a:solidFill>
                  <a:srgbClr val="2B91AF"/>
                </a:solidFill>
                <a:latin typeface="Consolas"/>
              </a:rPr>
              <a:t>}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6" name="Toelichting met afgeronde rechthoek 5"/>
          <p:cNvSpPr/>
          <p:nvPr/>
        </p:nvSpPr>
        <p:spPr>
          <a:xfrm>
            <a:off x="2411760" y="1124744"/>
            <a:ext cx="2160240" cy="612648"/>
          </a:xfrm>
          <a:prstGeom prst="wedgeRoundRectCallout">
            <a:avLst/>
          </a:prstGeom>
          <a:solidFill>
            <a:srgbClr val="00B0F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using</a:t>
            </a:r>
            <a:r>
              <a:rPr lang="nl-NL" dirty="0" smtClean="0"/>
              <a:t> </a:t>
            </a:r>
            <a:r>
              <a:rPr lang="nl-NL" dirty="0" err="1" smtClean="0"/>
              <a:t>ipv</a:t>
            </a:r>
            <a:r>
              <a:rPr lang="nl-NL" dirty="0" smtClean="0"/>
              <a:t> import</a:t>
            </a:r>
            <a:endParaRPr lang="en-US" dirty="0"/>
          </a:p>
        </p:txBody>
      </p:sp>
      <p:sp>
        <p:nvSpPr>
          <p:cNvPr id="7" name="Toelichting met afgeronde rechthoek 6"/>
          <p:cNvSpPr/>
          <p:nvPr/>
        </p:nvSpPr>
        <p:spPr>
          <a:xfrm>
            <a:off x="683568" y="2276872"/>
            <a:ext cx="2160240" cy="612648"/>
          </a:xfrm>
          <a:prstGeom prst="wedgeRoundRectCallout">
            <a:avLst/>
          </a:prstGeom>
          <a:solidFill>
            <a:srgbClr val="00B0F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namespace</a:t>
            </a:r>
            <a:r>
              <a:rPr lang="nl-NL" dirty="0" smtClean="0"/>
              <a:t> </a:t>
            </a:r>
            <a:r>
              <a:rPr lang="nl-NL" dirty="0" err="1" smtClean="0"/>
              <a:t>ipv</a:t>
            </a:r>
            <a:r>
              <a:rPr lang="nl-NL" dirty="0" smtClean="0"/>
              <a:t> </a:t>
            </a:r>
            <a:r>
              <a:rPr lang="nl-NL" dirty="0" err="1" smtClean="0"/>
              <a:t>package</a:t>
            </a:r>
            <a:endParaRPr lang="en-US" dirty="0"/>
          </a:p>
        </p:txBody>
      </p:sp>
      <p:sp>
        <p:nvSpPr>
          <p:cNvPr id="8" name="Toelichting met afgeronde rechthoek 7"/>
          <p:cNvSpPr/>
          <p:nvPr/>
        </p:nvSpPr>
        <p:spPr>
          <a:xfrm>
            <a:off x="2483768" y="2996952"/>
            <a:ext cx="3456384" cy="972688"/>
          </a:xfrm>
          <a:prstGeom prst="wedgeRoundRectCallout">
            <a:avLst/>
          </a:prstGeom>
          <a:solidFill>
            <a:srgbClr val="00B0F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Methode met hoofdletter </a:t>
            </a:r>
            <a:r>
              <a:rPr lang="nl-NL" dirty="0" err="1" smtClean="0"/>
              <a:t>ipv</a:t>
            </a:r>
            <a:r>
              <a:rPr lang="nl-NL" dirty="0" smtClean="0"/>
              <a:t> kleine letter</a:t>
            </a:r>
            <a:endParaRPr lang="en-US" dirty="0"/>
          </a:p>
        </p:txBody>
      </p:sp>
      <p:sp>
        <p:nvSpPr>
          <p:cNvPr id="9" name="Toelichting met afgeronde rechthoek 8"/>
          <p:cNvSpPr/>
          <p:nvPr/>
        </p:nvSpPr>
        <p:spPr>
          <a:xfrm>
            <a:off x="2699792" y="2996952"/>
            <a:ext cx="3456384" cy="972688"/>
          </a:xfrm>
          <a:prstGeom prst="wedgeRoundRectCallout">
            <a:avLst/>
          </a:prstGeom>
          <a:solidFill>
            <a:srgbClr val="00B0F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string</a:t>
            </a:r>
            <a:r>
              <a:rPr lang="nl-NL" dirty="0" smtClean="0"/>
              <a:t> met kleine letter (alias voor de </a:t>
            </a:r>
            <a:r>
              <a:rPr lang="nl-NL" dirty="0" err="1" smtClean="0"/>
              <a:t>String</a:t>
            </a:r>
            <a:r>
              <a:rPr lang="nl-NL" dirty="0" smtClean="0"/>
              <a:t> </a:t>
            </a:r>
            <a:r>
              <a:rPr lang="nl-NL" dirty="0" err="1" smtClean="0"/>
              <a:t>class</a:t>
            </a:r>
            <a:r>
              <a:rPr lang="nl-NL" dirty="0" smtClean="0"/>
              <a:t>)</a:t>
            </a:r>
            <a:endParaRPr lang="en-US" dirty="0"/>
          </a:p>
        </p:txBody>
      </p:sp>
      <p:sp>
        <p:nvSpPr>
          <p:cNvPr id="10" name="Toelichting met afgeronde rechthoek 9"/>
          <p:cNvSpPr/>
          <p:nvPr/>
        </p:nvSpPr>
        <p:spPr>
          <a:xfrm>
            <a:off x="1547664" y="3429000"/>
            <a:ext cx="3816424" cy="1080120"/>
          </a:xfrm>
          <a:prstGeom prst="wedgeRoundRectCallout">
            <a:avLst/>
          </a:prstGeom>
          <a:solidFill>
            <a:srgbClr val="00B0F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Console (verzamelclass voor standard input, output en error stream bij Console applicaties) ipv System.out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1475656" y="4005064"/>
            <a:ext cx="2232248" cy="914400"/>
          </a:xfrm>
          <a:prstGeom prst="roundRect">
            <a:avLst/>
          </a:prstGeom>
          <a:solidFill>
            <a:srgbClr val="00B0F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Accolades om scope namespace aan te geven </a:t>
            </a:r>
            <a:endParaRPr lang="nl-NL" dirty="0"/>
          </a:p>
        </p:txBody>
      </p:sp>
      <p:cxnSp>
        <p:nvCxnSpPr>
          <p:cNvPr id="16" name="Straight Arrow Connector 15"/>
          <p:cNvCxnSpPr>
            <a:stCxn id="14" idx="1"/>
          </p:cNvCxnSpPr>
          <p:nvPr/>
        </p:nvCxnSpPr>
        <p:spPr>
          <a:xfrm rot="10800000">
            <a:off x="683568" y="3429000"/>
            <a:ext cx="792088" cy="10332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4" idx="1"/>
          </p:cNvCxnSpPr>
          <p:nvPr/>
        </p:nvCxnSpPr>
        <p:spPr>
          <a:xfrm rot="10800000" flipV="1">
            <a:off x="683568" y="4462264"/>
            <a:ext cx="792088" cy="1415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4" grpId="0" animBg="1"/>
      <p:bldP spid="14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Namespaces</a:t>
            </a:r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50774" b="49458"/>
          <a:stretch>
            <a:fillRect/>
          </a:stretch>
        </p:blipFill>
        <p:spPr bwMode="auto">
          <a:xfrm>
            <a:off x="539551" y="1628799"/>
            <a:ext cx="7920881" cy="4464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2627784" y="4365104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Geen eisen aan filenames en directorystructuur zoals in Java packages</a:t>
            </a:r>
          </a:p>
          <a:p>
            <a:r>
              <a:rPr lang="nl-NL" dirty="0" smtClean="0"/>
              <a:t>Eventueel meerdere per file mogelijk</a:t>
            </a:r>
          </a:p>
          <a:p>
            <a:pPr>
              <a:buFont typeface="Arial" pitchFamily="34" charset="0"/>
              <a:buChar char="•"/>
            </a:pPr>
            <a:endParaRPr lang="nl-NL" dirty="0"/>
          </a:p>
        </p:txBody>
      </p:sp>
      <p:sp>
        <p:nvSpPr>
          <p:cNvPr id="20" name="TextBox 19"/>
          <p:cNvSpPr txBox="1"/>
          <p:nvPr/>
        </p:nvSpPr>
        <p:spPr>
          <a:xfrm>
            <a:off x="2771800" y="4581128"/>
            <a:ext cx="3492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Hoe verhelpen we de foutmelding?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allAtOnce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Namespaces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using MyNameSpace;</a:t>
            </a:r>
          </a:p>
          <a:p>
            <a:pPr>
              <a:buNone/>
            </a:pPr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namespace MyProgram</a:t>
            </a: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{</a:t>
            </a: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    class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Program</a:t>
            </a:r>
          </a:p>
          <a:p>
            <a:pPr>
              <a:buNone/>
            </a:pPr>
            <a:r>
              <a:rPr lang="nl-NL" dirty="0" smtClean="0">
                <a:solidFill>
                  <a:srgbClr val="2B91AF"/>
                </a:solidFill>
                <a:latin typeface="Consolas"/>
              </a:rPr>
              <a:t>    {</a:t>
            </a:r>
          </a:p>
          <a:p>
            <a:pPr>
              <a:buNone/>
            </a:pPr>
            <a:r>
              <a:rPr lang="nl-NL" dirty="0" smtClean="0">
                <a:solidFill>
                  <a:srgbClr val="2B91AF"/>
                </a:solidFill>
                <a:latin typeface="Consolas"/>
              </a:rPr>
              <a:t>      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static void Main(string[] args)</a:t>
            </a: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{</a:t>
            </a: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X x =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new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X();</a:t>
            </a:r>
          </a:p>
          <a:p>
            <a:pPr>
              <a:buNone/>
            </a:pPr>
            <a:r>
              <a:rPr lang="nl-NL" dirty="0" smtClean="0">
                <a:solidFill>
                  <a:srgbClr val="2B91AF"/>
                </a:solidFill>
                <a:latin typeface="Consolas"/>
              </a:rPr>
              <a:t>        }</a:t>
            </a:r>
          </a:p>
          <a:p>
            <a:pPr>
              <a:buNone/>
            </a:pPr>
            <a:r>
              <a:rPr lang="nl-NL" dirty="0" smtClean="0">
                <a:solidFill>
                  <a:srgbClr val="2B91AF"/>
                </a:solidFill>
                <a:latin typeface="Consolas"/>
              </a:rPr>
              <a:t>    }</a:t>
            </a:r>
          </a:p>
          <a:p>
            <a:pPr>
              <a:buNone/>
            </a:pPr>
            <a:r>
              <a:rPr lang="nl-NL" dirty="0" smtClean="0">
                <a:solidFill>
                  <a:srgbClr val="2B91AF"/>
                </a:solidFill>
                <a:latin typeface="Consolas"/>
              </a:rPr>
              <a:t>}</a:t>
            </a:r>
          </a:p>
          <a:p>
            <a:pPr>
              <a:buNone/>
            </a:pPr>
            <a:endParaRPr lang="nl-NL" dirty="0" smtClean="0">
              <a:solidFill>
                <a:srgbClr val="2B91AF"/>
              </a:solidFill>
              <a:latin typeface="Consolas"/>
            </a:endParaRP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namespace MyNameSpace</a:t>
            </a: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{</a:t>
            </a: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    class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X { }</a:t>
            </a:r>
          </a:p>
          <a:p>
            <a:pPr>
              <a:buNone/>
            </a:pPr>
            <a:r>
              <a:rPr lang="nl-NL" dirty="0" smtClean="0">
                <a:solidFill>
                  <a:srgbClr val="2B91AF"/>
                </a:solidFill>
                <a:latin typeface="Consolas"/>
              </a:rPr>
              <a:t>}</a:t>
            </a:r>
          </a:p>
          <a:p>
            <a:pPr>
              <a:buNone/>
            </a:pPr>
            <a:endParaRPr lang="nl-NL" dirty="0" smtClean="0">
              <a:solidFill>
                <a:srgbClr val="2B91AF"/>
              </a:solidFill>
              <a:latin typeface="Consolas"/>
            </a:endParaRPr>
          </a:p>
          <a:p>
            <a:pPr>
              <a:buNone/>
            </a:pPr>
            <a:endParaRPr lang="nl-NL" dirty="0" smtClean="0">
              <a:solidFill>
                <a:srgbClr val="2B91AF"/>
              </a:solidFill>
              <a:latin typeface="Consolas"/>
            </a:endParaRPr>
          </a:p>
          <a:p>
            <a:pPr>
              <a:buNone/>
            </a:pPr>
            <a:endParaRPr lang="nl-NL" dirty="0"/>
          </a:p>
        </p:txBody>
      </p:sp>
      <p:sp>
        <p:nvSpPr>
          <p:cNvPr id="6" name="Oval 5"/>
          <p:cNvSpPr/>
          <p:nvPr/>
        </p:nvSpPr>
        <p:spPr>
          <a:xfrm>
            <a:off x="323528" y="1484784"/>
            <a:ext cx="230425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Namespaces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namespace MyProgram</a:t>
            </a: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{</a:t>
            </a: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    class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Program</a:t>
            </a:r>
          </a:p>
          <a:p>
            <a:pPr>
              <a:buNone/>
            </a:pPr>
            <a:r>
              <a:rPr lang="nl-NL" dirty="0" smtClean="0">
                <a:solidFill>
                  <a:srgbClr val="2B91AF"/>
                </a:solidFill>
                <a:latin typeface="Consolas"/>
              </a:rPr>
              <a:t>    {</a:t>
            </a:r>
          </a:p>
          <a:p>
            <a:pPr>
              <a:buNone/>
            </a:pPr>
            <a:r>
              <a:rPr lang="nl-NL" dirty="0" smtClean="0">
                <a:solidFill>
                  <a:srgbClr val="2B91AF"/>
                </a:solidFill>
                <a:latin typeface="Consolas"/>
              </a:rPr>
              <a:t>      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static void Main(string[] args)</a:t>
            </a: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{</a:t>
            </a: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MyNameSpace.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X x =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new MyNameSpace.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X();</a:t>
            </a:r>
          </a:p>
          <a:p>
            <a:pPr>
              <a:buNone/>
            </a:pPr>
            <a:r>
              <a:rPr lang="nl-NL" dirty="0" smtClean="0">
                <a:solidFill>
                  <a:srgbClr val="2B91AF"/>
                </a:solidFill>
                <a:latin typeface="Consolas"/>
              </a:rPr>
              <a:t>        }</a:t>
            </a:r>
          </a:p>
          <a:p>
            <a:pPr>
              <a:buNone/>
            </a:pPr>
            <a:r>
              <a:rPr lang="nl-NL" dirty="0" smtClean="0">
                <a:solidFill>
                  <a:srgbClr val="2B91AF"/>
                </a:solidFill>
                <a:latin typeface="Consolas"/>
              </a:rPr>
              <a:t>    }</a:t>
            </a:r>
          </a:p>
          <a:p>
            <a:pPr>
              <a:buNone/>
            </a:pPr>
            <a:r>
              <a:rPr lang="nl-NL" dirty="0" smtClean="0">
                <a:solidFill>
                  <a:srgbClr val="2B91AF"/>
                </a:solidFill>
                <a:latin typeface="Consolas"/>
              </a:rPr>
              <a:t>}</a:t>
            </a:r>
          </a:p>
          <a:p>
            <a:pPr>
              <a:buNone/>
            </a:pPr>
            <a:endParaRPr lang="nl-NL" dirty="0" smtClean="0">
              <a:solidFill>
                <a:srgbClr val="2B91AF"/>
              </a:solidFill>
              <a:latin typeface="Consolas"/>
            </a:endParaRP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namespace MyNameSpace</a:t>
            </a: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{</a:t>
            </a: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    class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X { }</a:t>
            </a:r>
          </a:p>
          <a:p>
            <a:pPr>
              <a:buNone/>
            </a:pPr>
            <a:r>
              <a:rPr lang="nl-NL" dirty="0" smtClean="0">
                <a:solidFill>
                  <a:srgbClr val="2B91AF"/>
                </a:solidFill>
                <a:latin typeface="Consolas"/>
              </a:rPr>
              <a:t>}</a:t>
            </a:r>
          </a:p>
          <a:p>
            <a:pPr>
              <a:buNone/>
            </a:pPr>
            <a:endParaRPr lang="nl-NL" dirty="0" smtClean="0">
              <a:solidFill>
                <a:srgbClr val="2B91AF"/>
              </a:solidFill>
              <a:latin typeface="Consolas"/>
            </a:endParaRPr>
          </a:p>
          <a:p>
            <a:pPr>
              <a:buNone/>
            </a:pPr>
            <a:endParaRPr lang="nl-NL" dirty="0" smtClean="0">
              <a:solidFill>
                <a:srgbClr val="2B91AF"/>
              </a:solidFill>
              <a:latin typeface="Consola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763688" y="3068960"/>
            <a:ext cx="5544616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Solutions en projects</a:t>
            </a:r>
            <a:endParaRPr lang="nl-NL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Eclipse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Visual Studio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Workspace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Solution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Project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Project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.jar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Assembly</a:t>
                      </a:r>
                      <a:r>
                        <a:rPr lang="nl-NL" baseline="0" dirty="0" smtClean="0"/>
                        <a:t> (</a:t>
                      </a:r>
                      <a:r>
                        <a:rPr lang="nl-NL" dirty="0" smtClean="0"/>
                        <a:t>.exe of .dll)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3356992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 sz="2400" dirty="0" smtClean="0"/>
              <a:t> Een project is altijd onderdeel van een solution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Een solution bevat nul of meer samenhangende projects</a:t>
            </a:r>
          </a:p>
          <a:p>
            <a:pPr>
              <a:buFont typeface="Arial" pitchFamily="34" charset="0"/>
              <a:buChar char="•"/>
            </a:pPr>
            <a:r>
              <a:rPr lang="nl-NL" sz="2400" dirty="0" smtClean="0"/>
              <a:t> Een project wordt vertaald naar een executable (.exe) of library (.dll)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.NET Assemblies</a:t>
            </a:r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25182"/>
            <a:ext cx="7488832" cy="5175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.NET Assemblies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653" b="5501"/>
          <a:stretch>
            <a:fillRect/>
          </a:stretch>
        </p:blipFill>
        <p:spPr bwMode="auto">
          <a:xfrm>
            <a:off x="395536" y="1340768"/>
            <a:ext cx="2628000" cy="19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340768"/>
            <a:ext cx="37719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084168" y="3933056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3068960"/>
            <a:ext cx="391477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.NET Assemblies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t="5056"/>
          <a:stretch>
            <a:fillRect/>
          </a:stretch>
        </p:blipFill>
        <p:spPr bwMode="auto">
          <a:xfrm>
            <a:off x="467544" y="1772816"/>
            <a:ext cx="7477125" cy="2703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.NET?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77196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IJL-OMLAAG 5"/>
          <p:cNvSpPr/>
          <p:nvPr/>
        </p:nvSpPr>
        <p:spPr>
          <a:xfrm>
            <a:off x="1187624" y="3789040"/>
            <a:ext cx="484632" cy="978408"/>
          </a:xfrm>
          <a:prstGeom prst="downArrow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PIJL-OMLAAG 6"/>
          <p:cNvSpPr/>
          <p:nvPr/>
        </p:nvSpPr>
        <p:spPr>
          <a:xfrm>
            <a:off x="3131840" y="3861048"/>
            <a:ext cx="484632" cy="978408"/>
          </a:xfrm>
          <a:prstGeom prst="downArrow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PIJL-OMLAAG 7"/>
          <p:cNvSpPr/>
          <p:nvPr/>
        </p:nvSpPr>
        <p:spPr>
          <a:xfrm>
            <a:off x="4499992" y="3861048"/>
            <a:ext cx="484632" cy="978408"/>
          </a:xfrm>
          <a:prstGeom prst="downArrow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PIJL-OMLAAG 8"/>
          <p:cNvSpPr/>
          <p:nvPr/>
        </p:nvSpPr>
        <p:spPr>
          <a:xfrm rot="10800000">
            <a:off x="1187624" y="5013176"/>
            <a:ext cx="484632" cy="978408"/>
          </a:xfrm>
          <a:prstGeom prst="downArrow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PIJL-OMLAAG 9"/>
          <p:cNvSpPr/>
          <p:nvPr/>
        </p:nvSpPr>
        <p:spPr>
          <a:xfrm rot="10800000">
            <a:off x="3131840" y="5013176"/>
            <a:ext cx="484632" cy="978408"/>
          </a:xfrm>
          <a:prstGeom prst="downArrow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PIJL-OMLAAG 10"/>
          <p:cNvSpPr/>
          <p:nvPr/>
        </p:nvSpPr>
        <p:spPr>
          <a:xfrm rot="10800000">
            <a:off x="4499992" y="5013176"/>
            <a:ext cx="484632" cy="978408"/>
          </a:xfrm>
          <a:prstGeom prst="downArrow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1043608" y="6237312"/>
            <a:ext cx="77027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dirty="0" smtClean="0"/>
              <a:t>Bron: </a:t>
            </a:r>
            <a:r>
              <a:rPr lang="en-US" sz="1100" dirty="0" smtClean="0">
                <a:hlinkClick r:id="rId3"/>
              </a:rPr>
              <a:t>http://blogs.forrester.com/application_development/2010/02/forrester-databyte-application-platform-adoption-trends.html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.NET Assemblies</a:t>
            </a:r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2052638"/>
            <a:ext cx="74295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.NET Assemblies</a:t>
            </a:r>
            <a:endParaRPr lang="nl-NL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3738" y="1900238"/>
            <a:ext cx="267652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2699792" y="2852936"/>
            <a:ext cx="5760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.NET Assemblies</a:t>
            </a:r>
            <a:endParaRPr lang="nl-NL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699792" y="2852936"/>
            <a:ext cx="5760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7913" y="1571625"/>
            <a:ext cx="44481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.NET Assemblies</a:t>
            </a:r>
            <a:endParaRPr lang="nl-NL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132856"/>
            <a:ext cx="391477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372200" y="3140968"/>
            <a:ext cx="4106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!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Datatypes</a:t>
            </a:r>
            <a:endParaRPr lang="nl-NL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Alias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.NET type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float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System.Single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System.Double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byte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System.Byte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System.Int32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string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System.String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bool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System.Boolean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‘Everything is an object’</a:t>
            </a:r>
            <a:endParaRPr lang="nl-NL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float x = 3.0f;</a:t>
            </a: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string y = x.ToString();</a:t>
            </a: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bool b = true;</a:t>
            </a: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int z = b.CompareTo(false);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6" name="Rectangular Callout 5"/>
          <p:cNvSpPr/>
          <p:nvPr/>
        </p:nvSpPr>
        <p:spPr>
          <a:xfrm>
            <a:off x="6156176" y="1556792"/>
            <a:ext cx="914400" cy="612648"/>
          </a:xfrm>
          <a:prstGeom prst="wedgeRectCallout">
            <a:avLst/>
          </a:prstGeom>
          <a:solidFill>
            <a:srgbClr val="00B0F0">
              <a:alpha val="66000"/>
            </a:srgb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“3”</a:t>
            </a:r>
            <a:endParaRPr lang="nl-NL" dirty="0"/>
          </a:p>
        </p:txBody>
      </p:sp>
      <p:sp>
        <p:nvSpPr>
          <p:cNvPr id="7" name="Rectangular Callout 6"/>
          <p:cNvSpPr/>
          <p:nvPr/>
        </p:nvSpPr>
        <p:spPr>
          <a:xfrm>
            <a:off x="6156176" y="2636912"/>
            <a:ext cx="914400" cy="612648"/>
          </a:xfrm>
          <a:prstGeom prst="wedgeRectCallout">
            <a:avLst/>
          </a:prstGeom>
          <a:solidFill>
            <a:srgbClr val="00B0F0">
              <a:alpha val="66000"/>
            </a:srgb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nl-NL" dirty="0"/>
          </a:p>
        </p:txBody>
      </p:sp>
      <p:cxnSp>
        <p:nvCxnSpPr>
          <p:cNvPr id="9" name="Straight Arrow Connector 8"/>
          <p:cNvCxnSpPr>
            <a:stCxn id="6" idx="4"/>
          </p:cNvCxnSpPr>
          <p:nvPr/>
        </p:nvCxnSpPr>
        <p:spPr>
          <a:xfrm rot="5400000">
            <a:off x="4293883" y="363899"/>
            <a:ext cx="246875" cy="40111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4"/>
          </p:cNvCxnSpPr>
          <p:nvPr/>
        </p:nvCxnSpPr>
        <p:spPr>
          <a:xfrm rot="5400000">
            <a:off x="3897839" y="1119983"/>
            <a:ext cx="318883" cy="47311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C# </a:t>
            </a:r>
            <a:r>
              <a:rPr lang="en-US" dirty="0" err="1" smtClean="0"/>
              <a:t>vs</a:t>
            </a:r>
            <a:r>
              <a:rPr lang="en-US" dirty="0" smtClean="0"/>
              <a:t> Java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Hetzelfde</a:t>
            </a:r>
            <a:r>
              <a:rPr lang="en-US" dirty="0" smtClean="0"/>
              <a:t>: * / + - () </a:t>
            </a:r>
          </a:p>
          <a:p>
            <a:r>
              <a:rPr lang="en-US" dirty="0" err="1" smtClean="0"/>
              <a:t>Hetzelfde</a:t>
            </a:r>
            <a:r>
              <a:rPr lang="en-US" dirty="0" smtClean="0"/>
              <a:t>: = += -= ++ -- </a:t>
            </a:r>
          </a:p>
          <a:p>
            <a:r>
              <a:rPr lang="en-US" dirty="0" err="1" smtClean="0"/>
              <a:t>Hetzelfde</a:t>
            </a:r>
            <a:r>
              <a:rPr lang="en-US" dirty="0" smtClean="0"/>
              <a:t>: == &lt; &gt; &lt;= &gt;= != ! || &amp;&amp;</a:t>
            </a:r>
          </a:p>
          <a:p>
            <a:r>
              <a:rPr lang="en-US" dirty="0" err="1" smtClean="0"/>
              <a:t>Hetzelfde</a:t>
            </a:r>
            <a:r>
              <a:rPr lang="en-US" dirty="0" smtClean="0"/>
              <a:t>: if .. else, switch, case</a:t>
            </a:r>
          </a:p>
          <a:p>
            <a:r>
              <a:rPr lang="en-US" dirty="0" err="1" smtClean="0"/>
              <a:t>Hetzelfde</a:t>
            </a:r>
            <a:r>
              <a:rPr lang="en-US" dirty="0" smtClean="0"/>
              <a:t>: for, while, do, break</a:t>
            </a:r>
          </a:p>
          <a:p>
            <a:r>
              <a:rPr lang="en-US" dirty="0" err="1" smtClean="0"/>
              <a:t>Hetzelfde</a:t>
            </a:r>
            <a:r>
              <a:rPr lang="en-US" dirty="0" smtClean="0"/>
              <a:t>: …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foreach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foreach (char c in </a:t>
            </a:r>
            <a:r>
              <a:rPr lang="nl-NL" dirty="0" smtClean="0">
                <a:solidFill>
                  <a:srgbClr val="A31515"/>
                </a:solidFill>
                <a:latin typeface="Consolas"/>
              </a:rPr>
              <a:t>".NET Programmeren")</a:t>
            </a:r>
          </a:p>
          <a:p>
            <a:pPr>
              <a:buNone/>
            </a:pPr>
            <a:r>
              <a:rPr lang="nl-NL" dirty="0" smtClean="0">
                <a:solidFill>
                  <a:srgbClr val="A31515"/>
                </a:solidFill>
                <a:latin typeface="Consolas"/>
              </a:rPr>
              <a:t>{</a:t>
            </a:r>
          </a:p>
          <a:p>
            <a:pPr>
              <a:buNone/>
            </a:pPr>
            <a:r>
              <a:rPr lang="nl-NL" dirty="0" smtClean="0">
                <a:solidFill>
                  <a:srgbClr val="A31515"/>
                </a:solidFill>
                <a:latin typeface="Consolas"/>
              </a:rPr>
              <a:t>		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Console.WriteLine(c);</a:t>
            </a:r>
          </a:p>
          <a:p>
            <a:pPr>
              <a:buNone/>
            </a:pPr>
            <a:r>
              <a:rPr lang="nl-NL" dirty="0" smtClean="0">
                <a:solidFill>
                  <a:srgbClr val="2B91AF"/>
                </a:solidFill>
                <a:latin typeface="Consolas"/>
              </a:rPr>
              <a:t>}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501008"/>
            <a:ext cx="6128563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39552" y="3717032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>
                <a:solidFill>
                  <a:srgbClr val="7F0055"/>
                </a:solidFill>
                <a:latin typeface="Courier New"/>
              </a:rPr>
              <a:t>// In Java:</a:t>
            </a:r>
          </a:p>
          <a:p>
            <a:r>
              <a:rPr lang="pt-BR" sz="2800" b="1" dirty="0" smtClean="0">
                <a:solidFill>
                  <a:srgbClr val="7F0055"/>
                </a:solidFill>
                <a:latin typeface="Courier New"/>
              </a:rPr>
              <a:t>for</a:t>
            </a:r>
            <a:r>
              <a:rPr lang="pt-BR" sz="2800" b="1" dirty="0" smtClean="0">
                <a:solidFill>
                  <a:srgbClr val="000000"/>
                </a:solidFill>
                <a:latin typeface="Courier New"/>
              </a:rPr>
              <a:t> (</a:t>
            </a:r>
            <a:r>
              <a:rPr lang="pt-BR" sz="2800" b="1" dirty="0" smtClean="0">
                <a:solidFill>
                  <a:srgbClr val="7F0055"/>
                </a:solidFill>
                <a:latin typeface="Courier New"/>
              </a:rPr>
              <a:t>char</a:t>
            </a:r>
            <a:r>
              <a:rPr lang="pt-BR" sz="2800" b="1" dirty="0" smtClean="0">
                <a:solidFill>
                  <a:srgbClr val="000000"/>
                </a:solidFill>
                <a:latin typeface="Courier New"/>
              </a:rPr>
              <a:t> c : </a:t>
            </a:r>
            <a:r>
              <a:rPr lang="pt-BR" sz="2800" b="1" dirty="0" smtClean="0">
                <a:solidFill>
                  <a:srgbClr val="2A00FF"/>
                </a:solidFill>
                <a:latin typeface="Courier New"/>
              </a:rPr>
              <a:t>"Java"</a:t>
            </a:r>
            <a:r>
              <a:rPr lang="pt-BR" sz="2800" b="1" dirty="0" smtClean="0">
                <a:solidFill>
                  <a:srgbClr val="000000"/>
                </a:solidFill>
                <a:latin typeface="Courier New"/>
              </a:rPr>
              <a:t>.toCharArray()) {</a:t>
            </a:r>
          </a:p>
          <a:p>
            <a:r>
              <a:rPr lang="nl-NL" sz="2800" dirty="0" smtClean="0">
                <a:solidFill>
                  <a:srgbClr val="000000"/>
                </a:solidFill>
                <a:latin typeface="Courier New"/>
              </a:rPr>
              <a:t>	System.</a:t>
            </a:r>
            <a:r>
              <a:rPr lang="nl-NL" sz="2800" i="1" dirty="0" smtClean="0">
                <a:solidFill>
                  <a:srgbClr val="0000C0"/>
                </a:solidFill>
                <a:latin typeface="Courier New"/>
              </a:rPr>
              <a:t>out</a:t>
            </a:r>
            <a:r>
              <a:rPr lang="nl-NL" sz="2800" i="1" dirty="0" smtClean="0">
                <a:solidFill>
                  <a:srgbClr val="000000"/>
                </a:solidFill>
                <a:latin typeface="Courier New"/>
              </a:rPr>
              <a:t>.println(c);</a:t>
            </a:r>
          </a:p>
          <a:p>
            <a:r>
              <a:rPr lang="nl-NL" sz="2800" dirty="0" smtClean="0">
                <a:solidFill>
                  <a:srgbClr val="000000"/>
                </a:solidFill>
                <a:latin typeface="Courier New"/>
              </a:rPr>
              <a:t>}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1.1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 werkcollegebundel 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340768"/>
            <a:ext cx="8229600" cy="132474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De </a:t>
            </a:r>
            <a:r>
              <a:rPr lang="en-US" dirty="0" err="1" smtClean="0"/>
              <a:t>traditionele</a:t>
            </a:r>
            <a:r>
              <a:rPr lang="en-US" dirty="0" smtClean="0"/>
              <a:t> Java-</a:t>
            </a:r>
            <a:r>
              <a:rPr lang="en-US" dirty="0" err="1" smtClean="0"/>
              <a:t>manier</a:t>
            </a:r>
            <a:r>
              <a:rPr lang="en-US" dirty="0" smtClean="0"/>
              <a:t>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47664" y="2348880"/>
            <a:ext cx="597666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class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Person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{</a:t>
            </a:r>
          </a:p>
          <a:p>
            <a:r>
              <a:rPr lang="nl-NL" dirty="0" smtClean="0">
                <a:solidFill>
                  <a:srgbClr val="2B91AF"/>
                </a:solidFill>
                <a:latin typeface="Consolas"/>
              </a:rPr>
              <a:t>      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private string name;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public string getName()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return name;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}</a:t>
            </a:r>
          </a:p>
          <a:p>
            <a:endParaRPr lang="nl-NL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public void setName(string newname)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{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    name = newname;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}</a:t>
            </a:r>
          </a:p>
          <a:p>
            <a:r>
              <a:rPr lang="nl-NL" dirty="0" smtClean="0">
                <a:solidFill>
                  <a:srgbClr val="0000FF"/>
                </a:solidFill>
                <a:latin typeface="Consolas"/>
              </a:rPr>
              <a:t>}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Procedures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/>
              <a:t>2</a:t>
            </a:r>
            <a:r>
              <a:rPr lang="nl-NL" dirty="0" smtClean="0"/>
              <a:t> contactbijeenkomsten per week (2x college + 1 practicum), aanwezigheid verplicht</a:t>
            </a:r>
          </a:p>
          <a:p>
            <a:r>
              <a:rPr lang="nl-NL" dirty="0" smtClean="0"/>
              <a:t>Er wordt veel inzet verwacht buiten de lessen om (zie studiewijzer voor planning)</a:t>
            </a:r>
          </a:p>
          <a:p>
            <a:r>
              <a:rPr lang="nl-NL" dirty="0" smtClean="0"/>
              <a:t>Practicumopdrachten 1-4: alle voldoende</a:t>
            </a:r>
          </a:p>
          <a:p>
            <a:r>
              <a:rPr lang="nl-NL" dirty="0" smtClean="0"/>
              <a:t>Practicumopdracht 5: grotere opdracht met webservices: cijfer</a:t>
            </a:r>
          </a:p>
          <a:p>
            <a:r>
              <a:rPr lang="nl-NL" dirty="0" smtClean="0"/>
              <a:t>Practicum mag in duo’s of alleen gemaakt worden</a:t>
            </a:r>
          </a:p>
          <a:p>
            <a:r>
              <a:rPr lang="nl-NL" dirty="0" smtClean="0"/>
              <a:t>Donderdag is er (de laatste 2 uur) een </a:t>
            </a:r>
            <a:r>
              <a:rPr lang="nl-NL" dirty="0" err="1" smtClean="0"/>
              <a:t>studentassistent</a:t>
            </a:r>
            <a:r>
              <a:rPr lang="nl-NL" dirty="0"/>
              <a:t> </a:t>
            </a:r>
            <a:r>
              <a:rPr lang="nl-NL" dirty="0" smtClean="0"/>
              <a:t>aanwezig</a:t>
            </a:r>
          </a:p>
          <a:p>
            <a:r>
              <a:rPr lang="nl-NL" dirty="0" smtClean="0"/>
              <a:t>Tentamen in de tentamenweek</a:t>
            </a:r>
          </a:p>
          <a:p>
            <a:r>
              <a:rPr lang="nl-NL" dirty="0" smtClean="0"/>
              <a:t>Eindcijfer = gewogen gemiddelde practicumopdracht 5 en tentamen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340768"/>
            <a:ext cx="8229600" cy="132474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De C#-</a:t>
            </a:r>
            <a:r>
              <a:rPr lang="en-US" dirty="0" err="1" smtClean="0"/>
              <a:t>manier</a:t>
            </a:r>
            <a:r>
              <a:rPr lang="en-US" dirty="0" smtClean="0"/>
              <a:t>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75656" y="1988840"/>
            <a:ext cx="59766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class </a:t>
            </a:r>
            <a:r>
              <a:rPr lang="nl-NL" sz="1600" dirty="0" smtClean="0">
                <a:solidFill>
                  <a:srgbClr val="2B91AF"/>
                </a:solidFill>
                <a:latin typeface="Consolas"/>
              </a:rPr>
              <a:t>Person</a:t>
            </a:r>
          </a:p>
          <a:p>
            <a:r>
              <a:rPr lang="nl-NL" sz="1600" dirty="0" smtClean="0">
                <a:solidFill>
                  <a:srgbClr val="2B91AF"/>
                </a:solidFill>
                <a:latin typeface="Consolas"/>
              </a:rPr>
              <a:t>    {</a:t>
            </a:r>
          </a:p>
          <a:p>
            <a:r>
              <a:rPr lang="nl-NL" sz="1600" dirty="0" smtClean="0">
                <a:solidFill>
                  <a:srgbClr val="2B91AF"/>
                </a:solidFill>
                <a:latin typeface="Consolas"/>
              </a:rPr>
              <a:t>        </a:t>
            </a:r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private string name;</a:t>
            </a:r>
          </a:p>
          <a:p>
            <a:endParaRPr lang="nl-NL" sz="1600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    public string Name</a:t>
            </a: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    {</a:t>
            </a: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        get</a:t>
            </a: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        {</a:t>
            </a: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            return name;</a:t>
            </a: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        }</a:t>
            </a:r>
          </a:p>
          <a:p>
            <a:endParaRPr lang="nl-NL" sz="1600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        set</a:t>
            </a: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        {</a:t>
            </a: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            name = value;</a:t>
            </a: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        }</a:t>
            </a: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    }</a:t>
            </a: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}</a:t>
            </a:r>
          </a:p>
          <a:p>
            <a:endParaRPr lang="nl-NL" sz="1600" dirty="0"/>
          </a:p>
        </p:txBody>
      </p:sp>
      <p:sp>
        <p:nvSpPr>
          <p:cNvPr id="5" name="Tekstvak 4"/>
          <p:cNvSpPr txBox="1"/>
          <p:nvPr/>
        </p:nvSpPr>
        <p:spPr>
          <a:xfrm>
            <a:off x="5220072" y="3429000"/>
            <a:ext cx="33505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Person p =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new 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Person();</a:t>
            </a:r>
          </a:p>
          <a:p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p.Name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 = </a:t>
            </a:r>
            <a:r>
              <a:rPr lang="en-US" dirty="0" smtClean="0">
                <a:solidFill>
                  <a:srgbClr val="A31515"/>
                </a:solidFill>
                <a:latin typeface="Consolas"/>
              </a:rPr>
              <a:t>"Liberty";</a:t>
            </a:r>
          </a:p>
          <a:p>
            <a:r>
              <a:rPr lang="en-US" dirty="0" smtClean="0">
                <a:solidFill>
                  <a:srgbClr val="2B91AF"/>
                </a:solidFill>
                <a:latin typeface="Consolas"/>
              </a:rPr>
              <a:t>String s = </a:t>
            </a:r>
            <a:r>
              <a:rPr lang="en-US" dirty="0" err="1" smtClean="0">
                <a:solidFill>
                  <a:srgbClr val="2B91AF"/>
                </a:solidFill>
                <a:latin typeface="Consolas"/>
              </a:rPr>
              <a:t>p.Name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;</a:t>
            </a:r>
          </a:p>
        </p:txBody>
      </p:sp>
      <p:cxnSp>
        <p:nvCxnSpPr>
          <p:cNvPr id="7" name="Rechte verbindingslijn met pijl 6"/>
          <p:cNvCxnSpPr/>
          <p:nvPr/>
        </p:nvCxnSpPr>
        <p:spPr>
          <a:xfrm rot="10800000" flipV="1">
            <a:off x="3203848" y="3933056"/>
            <a:ext cx="302433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 rot="10800000">
            <a:off x="3203848" y="3645024"/>
            <a:ext cx="331236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340768"/>
            <a:ext cx="8229600" cy="132474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Kan het </a:t>
            </a:r>
            <a:r>
              <a:rPr lang="en-US" dirty="0" err="1" smtClean="0"/>
              <a:t>korter</a:t>
            </a:r>
            <a:r>
              <a:rPr lang="en-US" dirty="0" smtClean="0"/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75656" y="1988840"/>
            <a:ext cx="59766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class </a:t>
            </a:r>
            <a:r>
              <a:rPr lang="nl-NL" sz="1600" dirty="0" smtClean="0">
                <a:solidFill>
                  <a:srgbClr val="2B91AF"/>
                </a:solidFill>
                <a:latin typeface="Consolas"/>
              </a:rPr>
              <a:t>Person</a:t>
            </a:r>
          </a:p>
          <a:p>
            <a:r>
              <a:rPr lang="nl-NL" sz="1600" dirty="0" smtClean="0">
                <a:solidFill>
                  <a:srgbClr val="2B91AF"/>
                </a:solidFill>
                <a:latin typeface="Consolas"/>
              </a:rPr>
              <a:t>    {</a:t>
            </a:r>
          </a:p>
          <a:p>
            <a:r>
              <a:rPr lang="nl-NL" sz="1600" dirty="0" smtClean="0">
                <a:solidFill>
                  <a:srgbClr val="2B91AF"/>
                </a:solidFill>
                <a:latin typeface="Consolas"/>
              </a:rPr>
              <a:t>        </a:t>
            </a:r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private string name;</a:t>
            </a:r>
          </a:p>
          <a:p>
            <a:endParaRPr lang="nl-NL" sz="1600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    public string Name</a:t>
            </a: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    {</a:t>
            </a: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        get</a:t>
            </a: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        {</a:t>
            </a: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            return name;</a:t>
            </a: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        }</a:t>
            </a:r>
          </a:p>
          <a:p>
            <a:endParaRPr lang="nl-NL" sz="1600" dirty="0" smtClean="0">
              <a:solidFill>
                <a:srgbClr val="0000FF"/>
              </a:solidFill>
              <a:latin typeface="Consolas"/>
            </a:endParaRP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        set</a:t>
            </a: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        {</a:t>
            </a: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            name = value;</a:t>
            </a: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        }</a:t>
            </a: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    }</a:t>
            </a: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    }</a:t>
            </a:r>
          </a:p>
          <a:p>
            <a:endParaRPr lang="nl-NL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340768"/>
            <a:ext cx="8229600" cy="132474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Automatic property (</a:t>
            </a:r>
            <a:r>
              <a:rPr lang="en-US" dirty="0" err="1" smtClean="0"/>
              <a:t>vanaf</a:t>
            </a:r>
            <a:r>
              <a:rPr lang="en-US" dirty="0" smtClean="0"/>
              <a:t> C# 3.0):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75656" y="1988840"/>
            <a:ext cx="59766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class </a:t>
            </a:r>
            <a:r>
              <a:rPr lang="nl-NL" sz="1600" dirty="0" smtClean="0">
                <a:solidFill>
                  <a:srgbClr val="2B91AF"/>
                </a:solidFill>
                <a:latin typeface="Consolas"/>
              </a:rPr>
              <a:t>Person</a:t>
            </a:r>
          </a:p>
          <a:p>
            <a:r>
              <a:rPr lang="nl-NL" sz="1600" dirty="0" smtClean="0">
                <a:solidFill>
                  <a:srgbClr val="2B91AF"/>
                </a:solidFill>
                <a:latin typeface="Consolas"/>
              </a:rPr>
              <a:t>{</a:t>
            </a:r>
          </a:p>
          <a:p>
            <a:r>
              <a:rPr lang="en-US" sz="1600" dirty="0" smtClean="0">
                <a:solidFill>
                  <a:srgbClr val="2B91AF"/>
                </a:solidFill>
                <a:latin typeface="Consolas"/>
              </a:rPr>
              <a:t>        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public string Name { get; set; }</a:t>
            </a: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}</a:t>
            </a:r>
          </a:p>
          <a:p>
            <a:endParaRPr lang="nl-NL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340768"/>
            <a:ext cx="8229600" cy="132474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Automatic property met modifier: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75656" y="1988840"/>
            <a:ext cx="59766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class </a:t>
            </a:r>
            <a:r>
              <a:rPr lang="nl-NL" sz="1600" dirty="0" smtClean="0">
                <a:solidFill>
                  <a:srgbClr val="2B91AF"/>
                </a:solidFill>
                <a:latin typeface="Consolas"/>
              </a:rPr>
              <a:t>Person</a:t>
            </a:r>
          </a:p>
          <a:p>
            <a:r>
              <a:rPr lang="nl-NL" sz="1600" dirty="0" smtClean="0">
                <a:solidFill>
                  <a:srgbClr val="2B91AF"/>
                </a:solidFill>
                <a:latin typeface="Consolas"/>
              </a:rPr>
              <a:t>{</a:t>
            </a:r>
          </a:p>
          <a:p>
            <a:r>
              <a:rPr lang="en-US" sz="1600" dirty="0" smtClean="0">
                <a:solidFill>
                  <a:srgbClr val="2B91AF"/>
                </a:solidFill>
                <a:latin typeface="Consolas"/>
              </a:rPr>
              <a:t>        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public string Name { get; private set; }</a:t>
            </a:r>
          </a:p>
          <a:p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}</a:t>
            </a:r>
          </a:p>
          <a:p>
            <a:endParaRPr lang="nl-NL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1.2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 werkcollegebundel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readonly</a:t>
            </a:r>
            <a:r>
              <a:rPr lang="nl-NL" dirty="0" smtClean="0"/>
              <a:t> </a:t>
            </a:r>
            <a:r>
              <a:rPr lang="nl-NL" dirty="0" err="1" smtClean="0"/>
              <a:t>modifier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zoek op in het boek op </a:t>
            </a:r>
            <a:r>
              <a:rPr lang="nl-NL" dirty="0" err="1" smtClean="0"/>
              <a:t>blz</a:t>
            </a:r>
            <a:r>
              <a:rPr lang="nl-NL" dirty="0" smtClean="0"/>
              <a:t> 77-78 wat de </a:t>
            </a:r>
            <a:r>
              <a:rPr lang="nl-NL" dirty="0" err="1" smtClean="0"/>
              <a:t>readonly</a:t>
            </a:r>
            <a:r>
              <a:rPr lang="nl-NL" dirty="0" smtClean="0"/>
              <a:t> </a:t>
            </a:r>
            <a:r>
              <a:rPr lang="nl-NL" dirty="0" err="1" smtClean="0"/>
              <a:t>modifier</a:t>
            </a:r>
            <a:r>
              <a:rPr lang="nl-NL" dirty="0" smtClean="0"/>
              <a:t> betekent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3572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p78 </a:t>
            </a:r>
            <a:r>
              <a:rPr lang="nl-NL" dirty="0" err="1" smtClean="0"/>
              <a:t>readonly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“A </a:t>
            </a:r>
            <a:r>
              <a:rPr lang="nl-NL" dirty="0" err="1" smtClean="0"/>
              <a:t>read-only</a:t>
            </a:r>
            <a:r>
              <a:rPr lang="nl-NL" dirty="0" smtClean="0"/>
              <a:t> property </a:t>
            </a:r>
            <a:r>
              <a:rPr lang="nl-NL" dirty="0" err="1" smtClean="0"/>
              <a:t>can</a:t>
            </a:r>
            <a:r>
              <a:rPr lang="nl-NL" dirty="0" smtClean="0"/>
              <a:t> never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modified</a:t>
            </a:r>
            <a:r>
              <a:rPr lang="nl-NL" dirty="0" smtClean="0"/>
              <a:t>. A </a:t>
            </a:r>
            <a:r>
              <a:rPr lang="nl-NL" dirty="0" err="1" smtClean="0"/>
              <a:t>read</a:t>
            </a:r>
            <a:r>
              <a:rPr lang="nl-NL" dirty="0" smtClean="0"/>
              <a:t> </a:t>
            </a:r>
            <a:r>
              <a:rPr lang="nl-NL" dirty="0" err="1" smtClean="0"/>
              <a:t>only</a:t>
            </a:r>
            <a:r>
              <a:rPr lang="nl-NL" dirty="0" smtClean="0"/>
              <a:t> field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modified</a:t>
            </a:r>
            <a:r>
              <a:rPr lang="nl-NL" dirty="0" smtClean="0"/>
              <a:t>, but </a:t>
            </a:r>
            <a:r>
              <a:rPr lang="nl-NL" dirty="0" err="1" smtClean="0"/>
              <a:t>only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a </a:t>
            </a:r>
            <a:r>
              <a:rPr lang="nl-NL" dirty="0" err="1" smtClean="0"/>
              <a:t>constructor</a:t>
            </a:r>
            <a:r>
              <a:rPr lang="nl-NL" dirty="0" smtClean="0"/>
              <a:t>.”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2212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1.3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 werkcollegebundel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volgende keer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Onderwerpen (boek: </a:t>
            </a:r>
            <a:r>
              <a:rPr lang="nl-NL" dirty="0" err="1" smtClean="0"/>
              <a:t>blz</a:t>
            </a:r>
            <a:r>
              <a:rPr lang="nl-NL" dirty="0" smtClean="0"/>
              <a:t> 76-95):</a:t>
            </a:r>
          </a:p>
          <a:p>
            <a:pPr lvl="1"/>
            <a:r>
              <a:rPr lang="nl-NL" dirty="0" smtClean="0"/>
              <a:t>Value Types, Reference Types</a:t>
            </a:r>
          </a:p>
          <a:p>
            <a:pPr lvl="1"/>
            <a:r>
              <a:rPr lang="nl-NL" smtClean="0"/>
              <a:t>Enums</a:t>
            </a:r>
            <a:endParaRPr lang="nl-NL" dirty="0" smtClean="0"/>
          </a:p>
          <a:p>
            <a:pPr lvl="1"/>
            <a:r>
              <a:rPr lang="nl-NL" dirty="0" err="1" smtClean="0"/>
              <a:t>Overloading</a:t>
            </a:r>
            <a:endParaRPr lang="nl-NL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Bestuderen boek </a:t>
            </a:r>
            <a:endParaRPr lang="nl-NL" dirty="0" smtClean="0"/>
          </a:p>
          <a:p>
            <a:r>
              <a:rPr lang="nl-NL" dirty="0" smtClean="0"/>
              <a:t>Installeren Visual Studio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Toetsing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Tentamen in de tentamenweek (50% cijfer, moet voldoende zijn)</a:t>
            </a:r>
          </a:p>
          <a:p>
            <a:r>
              <a:rPr lang="nl-NL" dirty="0" smtClean="0"/>
              <a:t>Als hulpmiddel mag je een a4tje dubbelzijdig met notities gebruiken</a:t>
            </a:r>
          </a:p>
          <a:p>
            <a:r>
              <a:rPr lang="nl-NL" dirty="0" smtClean="0"/>
              <a:t>Practicum 5 = 50% cijfer, moet ook voldoende zijn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2453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Boek</a:t>
            </a:r>
            <a:endParaRPr lang="en-US" dirty="0"/>
          </a:p>
        </p:txBody>
      </p:sp>
      <p:pic>
        <p:nvPicPr>
          <p:cNvPr id="5" name="Tijdelijke aanduiding voor inhoud 4" descr="c# 4.0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47864" y="1628800"/>
            <a:ext cx="2448272" cy="3209957"/>
          </a:xfrm>
        </p:spPr>
      </p:pic>
      <p:sp>
        <p:nvSpPr>
          <p:cNvPr id="2050" name="AutoShape 2" descr="C:\Documents and Settings\michiel.borkent\Desktop\c"/>
          <p:cNvSpPr>
            <a:spLocks noChangeAspect="1" noChangeArrowheads="1"/>
          </p:cNvSpPr>
          <p:nvPr/>
        </p:nvSpPr>
        <p:spPr bwMode="auto">
          <a:xfrm>
            <a:off x="63500" y="-136525"/>
            <a:ext cx="1714500" cy="2247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Visual Studio</a:t>
            </a:r>
            <a:endParaRPr lang="en-US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Versie: 2012 Professional </a:t>
            </a:r>
          </a:p>
          <a:p>
            <a:r>
              <a:rPr lang="nl-NL" dirty="0" smtClean="0"/>
              <a:t>Gratis te downloaden via je account bij </a:t>
            </a:r>
            <a:r>
              <a:rPr lang="nl-NL" dirty="0" err="1" smtClean="0"/>
              <a:t>Dreamspark</a:t>
            </a:r>
            <a:r>
              <a:rPr lang="nl-NL" dirty="0" smtClean="0"/>
              <a:t> / E-Academy van Microsoft</a:t>
            </a:r>
          </a:p>
          <a:p>
            <a:r>
              <a:rPr lang="nl-NL" dirty="0" smtClean="0"/>
              <a:t>Via </a:t>
            </a:r>
            <a:r>
              <a:rPr lang="nl-NL" dirty="0" err="1" smtClean="0"/>
              <a:t>downloader</a:t>
            </a:r>
            <a:r>
              <a:rPr lang="nl-NL" dirty="0" smtClean="0"/>
              <a:t> krijg je een .</a:t>
            </a:r>
            <a:r>
              <a:rPr lang="nl-NL" dirty="0" err="1" smtClean="0"/>
              <a:t>img</a:t>
            </a:r>
            <a:r>
              <a:rPr lang="nl-NL" dirty="0" smtClean="0"/>
              <a:t> bestand</a:t>
            </a:r>
          </a:p>
          <a:p>
            <a:r>
              <a:rPr lang="nl-NL" dirty="0" smtClean="0"/>
              <a:t>Deze kan je </a:t>
            </a:r>
            <a:r>
              <a:rPr lang="nl-NL" dirty="0" err="1" smtClean="0"/>
              <a:t>mounten</a:t>
            </a:r>
            <a:r>
              <a:rPr lang="nl-NL" dirty="0" smtClean="0"/>
              <a:t> via een “virtuele cd/dvd manager” zoals </a:t>
            </a:r>
            <a:r>
              <a:rPr lang="nl-NL" dirty="0" err="1" smtClean="0"/>
              <a:t>MagicDisc</a:t>
            </a:r>
            <a:endParaRPr lang="nl-NL" dirty="0" smtClean="0"/>
          </a:p>
          <a:p>
            <a:r>
              <a:rPr lang="nl-NL" dirty="0" smtClean="0"/>
              <a:t>Vervolgens installeren vanaf virtuele DVD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Visual Studio</a:t>
            </a:r>
            <a:endParaRPr lang="en-US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6671" y="1600200"/>
            <a:ext cx="595065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Visual Studio</a:t>
            </a:r>
            <a:endParaRPr lang="en-US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7025" y="1600469"/>
            <a:ext cx="5949950" cy="45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Rechte verbindingslijn met pijl 5"/>
          <p:cNvCxnSpPr/>
          <p:nvPr/>
        </p:nvCxnSpPr>
        <p:spPr>
          <a:xfrm>
            <a:off x="827584" y="3140968"/>
            <a:ext cx="5760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Visual Studio</a:t>
            </a: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7025" y="1600469"/>
            <a:ext cx="5949950" cy="45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1840</TotalTime>
  <Words>998</Words>
  <Application>Microsoft Macintosh PowerPoint</Application>
  <PresentationFormat>Diavoorstelling (4:3)</PresentationFormat>
  <Paragraphs>244</Paragraphs>
  <Slides>39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39</vt:i4>
      </vt:variant>
    </vt:vector>
  </HeadingPairs>
  <TitlesOfParts>
    <vt:vector size="40" baseType="lpstr">
      <vt:lpstr>Office-thema</vt:lpstr>
      <vt:lpstr>.NET Programmeren</vt:lpstr>
      <vt:lpstr>Waarom .NET?</vt:lpstr>
      <vt:lpstr>Procedures</vt:lpstr>
      <vt:lpstr>Toetsing</vt:lpstr>
      <vt:lpstr>Boek</vt:lpstr>
      <vt:lpstr>Visual Studio</vt:lpstr>
      <vt:lpstr>Visual Studio</vt:lpstr>
      <vt:lpstr>Visual Studio</vt:lpstr>
      <vt:lpstr>Visual Studio</vt:lpstr>
      <vt:lpstr>Werkcollegebundel, practicumbundel en overige info (studiewijzer) staan op Sharepoint   https://cursussen.sharepoint.hu.nl/fnt/21/TCIF-V2DNET1-11/default.aspx</vt:lpstr>
      <vt:lpstr>C#</vt:lpstr>
      <vt:lpstr>Opgave: zoek de verschillen met Java</vt:lpstr>
      <vt:lpstr>Namespaces</vt:lpstr>
      <vt:lpstr>Namespaces</vt:lpstr>
      <vt:lpstr>Namespaces</vt:lpstr>
      <vt:lpstr>Solutions en projects</vt:lpstr>
      <vt:lpstr>.NET Assemblies</vt:lpstr>
      <vt:lpstr>.NET Assemblies</vt:lpstr>
      <vt:lpstr>.NET Assemblies</vt:lpstr>
      <vt:lpstr>.NET Assemblies</vt:lpstr>
      <vt:lpstr>.NET Assemblies</vt:lpstr>
      <vt:lpstr>.NET Assemblies</vt:lpstr>
      <vt:lpstr>.NET Assemblies</vt:lpstr>
      <vt:lpstr>Datatypes</vt:lpstr>
      <vt:lpstr>‘Everything is an object’</vt:lpstr>
      <vt:lpstr>C# vs Java</vt:lpstr>
      <vt:lpstr>foreach</vt:lpstr>
      <vt:lpstr>Opgave 1.1</vt:lpstr>
      <vt:lpstr>Properties</vt:lpstr>
      <vt:lpstr>Properties</vt:lpstr>
      <vt:lpstr>Properties</vt:lpstr>
      <vt:lpstr>Properties</vt:lpstr>
      <vt:lpstr>Properties</vt:lpstr>
      <vt:lpstr>Opgave 1.2</vt:lpstr>
      <vt:lpstr>readonly modifier</vt:lpstr>
      <vt:lpstr>p78 readonly</vt:lpstr>
      <vt:lpstr>Opgave 1.3</vt:lpstr>
      <vt:lpstr>De volgende keer</vt:lpstr>
      <vt:lpstr>Huiswerk</vt:lpstr>
    </vt:vector>
  </TitlesOfParts>
  <Company>Hogeschool Utrecht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.NET Programmeren</dc:title>
  <dc:creator>michiel.borkent</dc:creator>
  <cp:lastModifiedBy>Michiel Borkent</cp:lastModifiedBy>
  <cp:revision>140</cp:revision>
  <dcterms:created xsi:type="dcterms:W3CDTF">2011-01-19T10:55:14Z</dcterms:created>
  <dcterms:modified xsi:type="dcterms:W3CDTF">2013-07-28T08:53:06Z</dcterms:modified>
</cp:coreProperties>
</file>