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4" r:id="rId3"/>
    <p:sldId id="295" r:id="rId4"/>
    <p:sldId id="285" r:id="rId5"/>
    <p:sldId id="286" r:id="rId6"/>
    <p:sldId id="287" r:id="rId7"/>
    <p:sldId id="288" r:id="rId8"/>
    <p:sldId id="289" r:id="rId9"/>
    <p:sldId id="296" r:id="rId10"/>
    <p:sldId id="291" r:id="rId11"/>
    <p:sldId id="308" r:id="rId12"/>
    <p:sldId id="292" r:id="rId13"/>
    <p:sldId id="294" r:id="rId14"/>
    <p:sldId id="297" r:id="rId15"/>
    <p:sldId id="282" r:id="rId16"/>
    <p:sldId id="283" r:id="rId17"/>
    <p:sldId id="298" r:id="rId18"/>
    <p:sldId id="299" r:id="rId19"/>
    <p:sldId id="300" r:id="rId20"/>
    <p:sldId id="301" r:id="rId21"/>
    <p:sldId id="302" r:id="rId22"/>
    <p:sldId id="303" r:id="rId23"/>
    <p:sldId id="306" r:id="rId24"/>
    <p:sldId id="307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8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24-04-12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24-04-12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24-04-12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24-04-12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24-04-12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24-04-12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24-04-12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24-04-12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24-04-12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24-04-12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24-04-12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24-04-12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.NET Programmeren</a:t>
            </a:r>
            <a:endParaRPr lang="nl-N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Week 3 les 1</a:t>
            </a:r>
            <a:endParaRPr lang="nl-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Elementen in een array vinden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Schrijf een methode </a:t>
            </a:r>
            <a:r>
              <a:rPr lang="nl-NL" dirty="0" smtClean="0">
                <a:latin typeface="Courier New" pitchFamily="49" charset="0"/>
                <a:cs typeface="Courier New" pitchFamily="49" charset="0"/>
              </a:rPr>
              <a:t>FindString(String toFind, String[] strings) </a:t>
            </a:r>
            <a:r>
              <a:rPr lang="nl-NL" dirty="0" smtClean="0"/>
              <a:t>die de eerste string uit </a:t>
            </a:r>
            <a:r>
              <a:rPr lang="nl-NL" dirty="0" smtClean="0">
                <a:latin typeface="Courier New" pitchFamily="49" charset="0"/>
                <a:cs typeface="Courier New" pitchFamily="49" charset="0"/>
              </a:rPr>
              <a:t>strings</a:t>
            </a:r>
            <a:r>
              <a:rPr lang="nl-NL" dirty="0" smtClean="0"/>
              <a:t> oplevert die gelijk is aan </a:t>
            </a:r>
            <a:r>
              <a:rPr lang="nl-NL" dirty="0" smtClean="0">
                <a:latin typeface="Courier New" pitchFamily="49" charset="0"/>
                <a:cs typeface="Courier New" pitchFamily="49" charset="0"/>
              </a:rPr>
              <a:t>toFind</a:t>
            </a:r>
          </a:p>
          <a:p>
            <a:r>
              <a:rPr lang="nl-NL" sz="2400" dirty="0" smtClean="0"/>
              <a:t>Als de string niet in strings zit geeft de methode “” terug</a:t>
            </a:r>
          </a:p>
          <a:p>
            <a:pPr lvl="1">
              <a:buNone/>
            </a:pPr>
            <a:r>
              <a:rPr lang="nl-NL" sz="2000" dirty="0" smtClean="0"/>
              <a:t> </a:t>
            </a:r>
            <a:endParaRPr lang="nl-NL" sz="2000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lvl="1">
              <a:buNone/>
            </a:pPr>
            <a:endParaRPr lang="nl-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Elementen in een array vinden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Oude Java-achtige manier:</a:t>
            </a:r>
          </a:p>
          <a:p>
            <a:pPr>
              <a:buNone/>
            </a:pPr>
            <a:r>
              <a:rPr lang="nl-NL" sz="2200" dirty="0" smtClean="0">
                <a:solidFill>
                  <a:srgbClr val="2B91AF"/>
                </a:solidFill>
                <a:latin typeface="Consolas"/>
              </a:rPr>
              <a:t>String[] strings = { </a:t>
            </a:r>
            <a:r>
              <a:rPr lang="nl-NL" sz="2200" dirty="0" smtClean="0">
                <a:solidFill>
                  <a:srgbClr val="A31515"/>
                </a:solidFill>
                <a:latin typeface="Consolas"/>
              </a:rPr>
              <a:t>"foo", "bar", "baz" };</a:t>
            </a:r>
          </a:p>
          <a:p>
            <a:pPr>
              <a:buNone/>
            </a:pPr>
            <a:r>
              <a:rPr lang="nl-NL" sz="2400" dirty="0" smtClean="0">
                <a:solidFill>
                  <a:srgbClr val="0000FF"/>
                </a:solidFill>
                <a:latin typeface="Consolas"/>
              </a:rPr>
              <a:t>public static string FindString(string toFind, string[] input)</a:t>
            </a:r>
          </a:p>
          <a:p>
            <a:pPr>
              <a:buNone/>
            </a:pPr>
            <a:r>
              <a:rPr lang="nl-NL" sz="2400" dirty="0" smtClean="0">
                <a:solidFill>
                  <a:srgbClr val="0000FF"/>
                </a:solidFill>
                <a:latin typeface="Consolas"/>
              </a:rPr>
              <a:t>{</a:t>
            </a:r>
          </a:p>
          <a:p>
            <a:pPr>
              <a:buNone/>
            </a:pPr>
            <a:r>
              <a:rPr lang="en-US" sz="2400" dirty="0" smtClean="0">
                <a:solidFill>
                  <a:srgbClr val="0000FF"/>
                </a:solidFill>
                <a:latin typeface="Consolas"/>
              </a:rPr>
              <a:t>  </a:t>
            </a:r>
            <a:r>
              <a:rPr lang="en-US" sz="2400" dirty="0" err="1" smtClean="0">
                <a:solidFill>
                  <a:srgbClr val="0000FF"/>
                </a:solidFill>
                <a:latin typeface="Consolas"/>
              </a:rPr>
              <a:t>foreach</a:t>
            </a:r>
            <a:r>
              <a:rPr lang="en-US" sz="2400" dirty="0" smtClean="0">
                <a:solidFill>
                  <a:srgbClr val="0000FF"/>
                </a:solidFill>
                <a:latin typeface="Consolas"/>
              </a:rPr>
              <a:t> (</a:t>
            </a:r>
            <a:r>
              <a:rPr lang="en-US" sz="2400" dirty="0" smtClean="0">
                <a:solidFill>
                  <a:srgbClr val="2B91AF"/>
                </a:solidFill>
                <a:latin typeface="Consolas"/>
              </a:rPr>
              <a:t>String s </a:t>
            </a:r>
            <a:r>
              <a:rPr lang="en-US" sz="2400" dirty="0" smtClean="0">
                <a:solidFill>
                  <a:srgbClr val="0000FF"/>
                </a:solidFill>
                <a:latin typeface="Consolas"/>
              </a:rPr>
              <a:t>in input)</a:t>
            </a:r>
          </a:p>
          <a:p>
            <a:pPr>
              <a:buNone/>
            </a:pPr>
            <a:r>
              <a:rPr lang="en-US" sz="2400" dirty="0" smtClean="0">
                <a:solidFill>
                  <a:srgbClr val="0000FF"/>
                </a:solidFill>
                <a:latin typeface="Consolas"/>
              </a:rPr>
              <a:t>    if (</a:t>
            </a:r>
            <a:r>
              <a:rPr lang="en-US" sz="2400" dirty="0" err="1" smtClean="0">
                <a:solidFill>
                  <a:srgbClr val="0000FF"/>
                </a:solidFill>
                <a:latin typeface="Consolas"/>
              </a:rPr>
              <a:t>toFind</a:t>
            </a:r>
            <a:r>
              <a:rPr lang="en-US" sz="2400" dirty="0" smtClean="0">
                <a:solidFill>
                  <a:srgbClr val="0000FF"/>
                </a:solidFill>
                <a:latin typeface="Consolas"/>
              </a:rPr>
              <a:t> == s) return s;</a:t>
            </a:r>
          </a:p>
          <a:p>
            <a:pPr>
              <a:buNone/>
            </a:pPr>
            <a:r>
              <a:rPr lang="nl-NL" sz="2400" dirty="0" smtClean="0">
                <a:solidFill>
                  <a:srgbClr val="0000FF"/>
                </a:solidFill>
                <a:latin typeface="Consolas"/>
              </a:rPr>
              <a:t>  return </a:t>
            </a:r>
            <a:r>
              <a:rPr lang="nl-NL" sz="2400" dirty="0" smtClean="0">
                <a:solidFill>
                  <a:srgbClr val="A31515"/>
                </a:solidFill>
                <a:latin typeface="Consolas"/>
              </a:rPr>
              <a:t>""</a:t>
            </a:r>
            <a:r>
              <a:rPr lang="nl-NL" sz="2400" dirty="0" smtClean="0">
                <a:solidFill>
                  <a:srgbClr val="0000FF"/>
                </a:solidFill>
                <a:latin typeface="Consolas"/>
              </a:rPr>
              <a:t>;</a:t>
            </a:r>
          </a:p>
          <a:p>
            <a:pPr>
              <a:buNone/>
            </a:pPr>
            <a:r>
              <a:rPr lang="nl-NL" sz="2400" dirty="0" smtClean="0">
                <a:solidFill>
                  <a:srgbClr val="0000FF"/>
                </a:solidFill>
                <a:latin typeface="Consolas"/>
              </a:rPr>
              <a:t>}</a:t>
            </a:r>
          </a:p>
          <a:p>
            <a:pPr lvl="1">
              <a:buNone/>
            </a:pPr>
            <a:endParaRPr lang="nl-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Elementen in een array vinden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mtClean="0"/>
              <a:t>Oude manier in het algemeen:</a:t>
            </a:r>
            <a:endParaRPr lang="nl-NL" dirty="0" smtClean="0"/>
          </a:p>
          <a:p>
            <a:pPr>
              <a:buNone/>
            </a:pPr>
            <a:r>
              <a:rPr lang="nl-NL" sz="2200" dirty="0" smtClean="0">
                <a:solidFill>
                  <a:srgbClr val="2B91AF"/>
                </a:solidFill>
                <a:latin typeface="Consolas"/>
              </a:rPr>
              <a:t>String[] strings = { </a:t>
            </a:r>
            <a:r>
              <a:rPr lang="nl-NL" sz="2200" dirty="0" smtClean="0">
                <a:solidFill>
                  <a:srgbClr val="A31515"/>
                </a:solidFill>
                <a:latin typeface="Consolas"/>
              </a:rPr>
              <a:t>"foo", "bar", "baz" };</a:t>
            </a:r>
          </a:p>
          <a:p>
            <a:pPr>
              <a:buNone/>
            </a:pPr>
            <a:r>
              <a:rPr lang="en-US" sz="2200" dirty="0" err="1" smtClean="0">
                <a:solidFill>
                  <a:srgbClr val="0000FF"/>
                </a:solidFill>
                <a:latin typeface="Consolas"/>
              </a:rPr>
              <a:t>foreach</a:t>
            </a:r>
            <a:r>
              <a:rPr lang="en-US" sz="2200" dirty="0" smtClean="0">
                <a:solidFill>
                  <a:srgbClr val="0000FF"/>
                </a:solidFill>
                <a:latin typeface="Consolas"/>
              </a:rPr>
              <a:t> (</a:t>
            </a:r>
            <a:r>
              <a:rPr lang="en-US" sz="2200" dirty="0" smtClean="0">
                <a:solidFill>
                  <a:srgbClr val="2B91AF"/>
                </a:solidFill>
                <a:latin typeface="Consolas"/>
              </a:rPr>
              <a:t>String s </a:t>
            </a:r>
            <a:r>
              <a:rPr lang="en-US" sz="2200" dirty="0" smtClean="0">
                <a:solidFill>
                  <a:srgbClr val="0000FF"/>
                </a:solidFill>
                <a:latin typeface="Consolas"/>
              </a:rPr>
              <a:t>in strings)</a:t>
            </a:r>
          </a:p>
          <a:p>
            <a:pPr>
              <a:buNone/>
            </a:pPr>
            <a:r>
              <a:rPr lang="nl-NL" sz="2200" dirty="0" smtClean="0">
                <a:solidFill>
                  <a:srgbClr val="0000FF"/>
                </a:solidFill>
                <a:latin typeface="Consolas"/>
              </a:rPr>
              <a:t>{</a:t>
            </a:r>
          </a:p>
          <a:p>
            <a:pPr>
              <a:buNone/>
            </a:pPr>
            <a:r>
              <a:rPr lang="en-US" sz="2200" dirty="0" smtClean="0">
                <a:solidFill>
                  <a:srgbClr val="0000FF"/>
                </a:solidFill>
                <a:latin typeface="Consolas"/>
              </a:rPr>
              <a:t>  if (… </a:t>
            </a:r>
            <a:r>
              <a:rPr lang="en-US" sz="2200" dirty="0" err="1" smtClean="0">
                <a:solidFill>
                  <a:srgbClr val="0000FF"/>
                </a:solidFill>
                <a:latin typeface="Consolas"/>
              </a:rPr>
              <a:t>vergelijkingoperatie</a:t>
            </a:r>
            <a:r>
              <a:rPr lang="en-US" sz="2200" dirty="0" smtClean="0">
                <a:solidFill>
                  <a:srgbClr val="0000FF"/>
                </a:solidFill>
                <a:latin typeface="Consolas"/>
              </a:rPr>
              <a:t> met s …</a:t>
            </a:r>
            <a:r>
              <a:rPr lang="en-US" sz="2200" dirty="0" smtClean="0">
                <a:solidFill>
                  <a:srgbClr val="A31515"/>
                </a:solidFill>
                <a:latin typeface="Consolas"/>
              </a:rPr>
              <a:t>) </a:t>
            </a:r>
            <a:r>
              <a:rPr lang="en-US" sz="2000" dirty="0" smtClean="0">
                <a:solidFill>
                  <a:srgbClr val="2B91AF"/>
                </a:solidFill>
                <a:latin typeface="Consolas"/>
              </a:rPr>
              <a:t>… </a:t>
            </a:r>
            <a:r>
              <a:rPr lang="en-US" sz="2000" dirty="0" err="1" smtClean="0">
                <a:solidFill>
                  <a:srgbClr val="2B91AF"/>
                </a:solidFill>
                <a:latin typeface="Consolas"/>
              </a:rPr>
              <a:t>logica</a:t>
            </a:r>
            <a:r>
              <a:rPr lang="en-US" sz="2000" dirty="0" smtClean="0">
                <a:solidFill>
                  <a:srgbClr val="2B91AF"/>
                </a:solidFill>
                <a:latin typeface="Consolas"/>
              </a:rPr>
              <a:t> …</a:t>
            </a:r>
            <a:endParaRPr lang="en-US" sz="2000" dirty="0" smtClean="0">
              <a:solidFill>
                <a:srgbClr val="A31515"/>
              </a:solidFill>
              <a:latin typeface="Consolas"/>
            </a:endParaRPr>
          </a:p>
          <a:p>
            <a:pPr>
              <a:buNone/>
            </a:pPr>
            <a:r>
              <a:rPr lang="nl-NL" sz="2200" dirty="0" smtClean="0">
                <a:solidFill>
                  <a:srgbClr val="A31515"/>
                </a:solidFill>
                <a:latin typeface="Consolas"/>
              </a:rPr>
              <a:t>}</a:t>
            </a:r>
          </a:p>
          <a:p>
            <a:pPr lvl="1">
              <a:buNone/>
            </a:pPr>
            <a:endParaRPr lang="nl-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Elementen in een array vinden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 Met </a:t>
            </a:r>
            <a:r>
              <a:rPr lang="nl-NL" dirty="0" err="1" smtClean="0"/>
              <a:t>lambda-expressie</a:t>
            </a:r>
            <a:r>
              <a:rPr lang="nl-NL" dirty="0" smtClean="0"/>
              <a:t>:</a:t>
            </a:r>
          </a:p>
          <a:p>
            <a:endParaRPr lang="nl-NL" dirty="0" smtClean="0"/>
          </a:p>
          <a:p>
            <a:endParaRPr lang="nl-NL" dirty="0" smtClean="0"/>
          </a:p>
          <a:p>
            <a:pPr>
              <a:buNone/>
            </a:pPr>
            <a:r>
              <a:rPr lang="nl-NL" sz="1800" dirty="0" smtClean="0">
                <a:solidFill>
                  <a:srgbClr val="2B91AF"/>
                </a:solidFill>
                <a:latin typeface="Consolas"/>
              </a:rPr>
              <a:t>String[] strings = { </a:t>
            </a:r>
            <a:r>
              <a:rPr lang="nl-NL" sz="1800" dirty="0" smtClean="0">
                <a:solidFill>
                  <a:srgbClr val="A31515"/>
                </a:solidFill>
                <a:latin typeface="Consolas"/>
              </a:rPr>
              <a:t>"foo", "bar", "baz" };</a:t>
            </a:r>
          </a:p>
          <a:p>
            <a:pPr>
              <a:buNone/>
            </a:pPr>
            <a:r>
              <a:rPr lang="en-US" sz="1800" dirty="0" smtClean="0">
                <a:solidFill>
                  <a:srgbClr val="2B91AF"/>
                </a:solidFill>
                <a:latin typeface="Consolas"/>
              </a:rPr>
              <a:t>String result = </a:t>
            </a:r>
            <a:r>
              <a:rPr lang="en-US" sz="1800" dirty="0" err="1" smtClean="0">
                <a:solidFill>
                  <a:srgbClr val="2B91AF"/>
                </a:solidFill>
                <a:latin typeface="Consolas"/>
              </a:rPr>
              <a:t>Array.Find</a:t>
            </a:r>
            <a:r>
              <a:rPr lang="en-US" sz="1800" dirty="0" smtClean="0">
                <a:solidFill>
                  <a:srgbClr val="2B91AF"/>
                </a:solidFill>
                <a:latin typeface="Consolas"/>
              </a:rPr>
              <a:t>&lt;String&gt;(strings, s =&gt; s == </a:t>
            </a:r>
            <a:r>
              <a:rPr lang="en-US" sz="1800" dirty="0" smtClean="0">
                <a:solidFill>
                  <a:srgbClr val="A31515"/>
                </a:solidFill>
                <a:latin typeface="Consolas"/>
              </a:rPr>
              <a:t>"bar");</a:t>
            </a:r>
          </a:p>
          <a:p>
            <a:pPr>
              <a:buNone/>
            </a:pPr>
            <a:endParaRPr lang="en-US" sz="1800" dirty="0" smtClean="0">
              <a:solidFill>
                <a:srgbClr val="A31515"/>
              </a:solidFill>
              <a:latin typeface="Consolas"/>
            </a:endParaRPr>
          </a:p>
          <a:p>
            <a:pPr>
              <a:buNone/>
            </a:pPr>
            <a:endParaRPr lang="en-US" sz="1800" dirty="0" smtClean="0">
              <a:solidFill>
                <a:srgbClr val="A31515"/>
              </a:solidFill>
              <a:latin typeface="Consolas"/>
            </a:endParaRPr>
          </a:p>
          <a:p>
            <a:r>
              <a:rPr lang="nl-NL" dirty="0" smtClean="0"/>
              <a:t>Find is een static methode met generic type</a:t>
            </a:r>
          </a:p>
          <a:p>
            <a:r>
              <a:rPr lang="nl-NL" dirty="0" smtClean="0"/>
              <a:t>Het generic type bepaalt het type van het argument van de lambda expressie </a:t>
            </a:r>
            <a:endParaRPr lang="nl-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Collecties en lambda-functies</a:t>
            </a:r>
            <a:endParaRPr lang="nl-NL" dirty="0"/>
          </a:p>
        </p:txBody>
      </p:sp>
      <p:sp>
        <p:nvSpPr>
          <p:cNvPr id="4" name="TextBox 3"/>
          <p:cNvSpPr txBox="1"/>
          <p:nvPr/>
        </p:nvSpPr>
        <p:spPr>
          <a:xfrm>
            <a:off x="152400" y="2514600"/>
            <a:ext cx="879599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2B91AF"/>
                </a:solidFill>
                <a:latin typeface="Consolas"/>
              </a:rPr>
              <a:t>String[] strings = { </a:t>
            </a:r>
            <a:r>
              <a:rPr lang="nl-NL" dirty="0" smtClean="0">
                <a:solidFill>
                  <a:srgbClr val="A31515"/>
                </a:solidFill>
                <a:latin typeface="Consolas"/>
              </a:rPr>
              <a:t>"foo", "bar", "baz" };</a:t>
            </a:r>
          </a:p>
          <a:p>
            <a:r>
              <a:rPr lang="en-US" dirty="0" smtClean="0">
                <a:solidFill>
                  <a:srgbClr val="2B91AF"/>
                </a:solidFill>
                <a:latin typeface="Consolas"/>
              </a:rPr>
              <a:t>String x = </a:t>
            </a:r>
            <a:r>
              <a:rPr lang="en-US" dirty="0" err="1" smtClean="0">
                <a:solidFill>
                  <a:srgbClr val="2B91AF"/>
                </a:solidFill>
                <a:latin typeface="Consolas"/>
              </a:rPr>
              <a:t>Array.Find</a:t>
            </a:r>
            <a:r>
              <a:rPr lang="en-US" dirty="0" smtClean="0">
                <a:solidFill>
                  <a:srgbClr val="2B91AF"/>
                </a:solidFill>
                <a:latin typeface="Consolas"/>
              </a:rPr>
              <a:t>&lt;String&gt;(strings, s =&gt; </a:t>
            </a:r>
            <a:r>
              <a:rPr lang="en-US" dirty="0" err="1" smtClean="0">
                <a:solidFill>
                  <a:srgbClr val="2B91AF"/>
                </a:solidFill>
                <a:latin typeface="Consolas"/>
              </a:rPr>
              <a:t>s.StartsWith</a:t>
            </a:r>
            <a:r>
              <a:rPr lang="en-US" dirty="0" smtClean="0">
                <a:solidFill>
                  <a:srgbClr val="2B91AF"/>
                </a:solidFill>
                <a:latin typeface="Consolas"/>
              </a:rPr>
              <a:t>(</a:t>
            </a:r>
            <a:r>
              <a:rPr lang="en-US" dirty="0" smtClean="0">
                <a:solidFill>
                  <a:srgbClr val="A31515"/>
                </a:solidFill>
                <a:latin typeface="Consolas"/>
              </a:rPr>
              <a:t>"b"));</a:t>
            </a:r>
          </a:p>
          <a:p>
            <a:r>
              <a:rPr lang="nl-NL" dirty="0" smtClean="0">
                <a:solidFill>
                  <a:srgbClr val="008000"/>
                </a:solidFill>
                <a:latin typeface="Consolas"/>
              </a:rPr>
              <a:t>// x = "bar“</a:t>
            </a:r>
          </a:p>
          <a:p>
            <a:r>
              <a:rPr lang="en-US" dirty="0" smtClean="0">
                <a:solidFill>
                  <a:srgbClr val="2B91AF"/>
                </a:solidFill>
                <a:latin typeface="Consolas"/>
              </a:rPr>
              <a:t>String[] y = </a:t>
            </a:r>
            <a:r>
              <a:rPr lang="en-US" dirty="0" err="1" smtClean="0">
                <a:solidFill>
                  <a:srgbClr val="2B91AF"/>
                </a:solidFill>
                <a:latin typeface="Consolas"/>
              </a:rPr>
              <a:t>Array.FindAll</a:t>
            </a:r>
            <a:r>
              <a:rPr lang="en-US" dirty="0" smtClean="0">
                <a:solidFill>
                  <a:srgbClr val="2B91AF"/>
                </a:solidFill>
                <a:latin typeface="Consolas"/>
              </a:rPr>
              <a:t>&lt;String&gt;(strings, s =&gt; </a:t>
            </a:r>
            <a:r>
              <a:rPr lang="en-US" dirty="0" err="1" smtClean="0">
                <a:solidFill>
                  <a:srgbClr val="2B91AF"/>
                </a:solidFill>
                <a:latin typeface="Consolas"/>
              </a:rPr>
              <a:t>s.StartsWith</a:t>
            </a:r>
            <a:r>
              <a:rPr lang="en-US" dirty="0" smtClean="0">
                <a:solidFill>
                  <a:srgbClr val="2B91AF"/>
                </a:solidFill>
                <a:latin typeface="Consolas"/>
              </a:rPr>
              <a:t>(</a:t>
            </a:r>
            <a:r>
              <a:rPr lang="en-US" dirty="0" smtClean="0">
                <a:solidFill>
                  <a:srgbClr val="A31515"/>
                </a:solidFill>
                <a:latin typeface="Consolas"/>
              </a:rPr>
              <a:t>"b"));</a:t>
            </a:r>
          </a:p>
          <a:p>
            <a:r>
              <a:rPr lang="nl-NL" dirty="0" smtClean="0">
                <a:solidFill>
                  <a:srgbClr val="008000"/>
                </a:solidFill>
                <a:latin typeface="Consolas"/>
              </a:rPr>
              <a:t>// y = { "bar", "baz" }</a:t>
            </a: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Collecties en lambda-functies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Veel collecties hebben (static en niet static) methoden die een lambda- predicaatfunctie als argument hebben. P : X -&gt; {true , false}.</a:t>
            </a:r>
          </a:p>
          <a:p>
            <a:r>
              <a:rPr lang="nl-NL" dirty="0" smtClean="0">
                <a:latin typeface="Courier New" pitchFamily="49" charset="0"/>
                <a:cs typeface="Courier New" pitchFamily="49" charset="0"/>
              </a:rPr>
              <a:t>All</a:t>
            </a:r>
            <a:r>
              <a:rPr lang="nl-NL" dirty="0" smtClean="0"/>
              <a:t>: controleren of een predikaat voor alle elementen in de collectie geldt</a:t>
            </a:r>
          </a:p>
          <a:p>
            <a:r>
              <a:rPr lang="nl-NL" dirty="0" smtClean="0">
                <a:latin typeface="Courier New" pitchFamily="49" charset="0"/>
                <a:cs typeface="Courier New" pitchFamily="49" charset="0"/>
              </a:rPr>
              <a:t>Any</a:t>
            </a:r>
            <a:r>
              <a:rPr lang="nl-NL" dirty="0" smtClean="0"/>
              <a:t>: controleren of er tenminste één element is voor welke het predicaat true is</a:t>
            </a:r>
          </a:p>
          <a:p>
            <a:r>
              <a:rPr lang="nl-NL" dirty="0" smtClean="0">
                <a:latin typeface="Courier New" pitchFamily="49" charset="0"/>
                <a:cs typeface="Courier New" pitchFamily="49" charset="0"/>
              </a:rPr>
              <a:t>Find, FindAll</a:t>
            </a:r>
            <a:endParaRPr lang="nl-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Collecties en lambda-functies</a:t>
            </a:r>
            <a:endParaRPr lang="nl-NL" dirty="0"/>
          </a:p>
        </p:txBody>
      </p:sp>
      <p:sp>
        <p:nvSpPr>
          <p:cNvPr id="4" name="TextBox 3"/>
          <p:cNvSpPr txBox="1"/>
          <p:nvPr/>
        </p:nvSpPr>
        <p:spPr>
          <a:xfrm>
            <a:off x="1905000" y="2057400"/>
            <a:ext cx="537679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2B91AF"/>
                </a:solidFill>
                <a:latin typeface="Consolas"/>
              </a:rPr>
              <a:t>List&lt;</a:t>
            </a:r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int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&gt; l = new </a:t>
            </a:r>
            <a:r>
              <a:rPr lang="en-US" dirty="0" smtClean="0">
                <a:solidFill>
                  <a:srgbClr val="2B91AF"/>
                </a:solidFill>
                <a:latin typeface="Consolas"/>
              </a:rPr>
              <a:t>List&lt;</a:t>
            </a:r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int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&gt; { 1, 2, 3 };</a:t>
            </a:r>
          </a:p>
          <a:p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bool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 b1 = </a:t>
            </a:r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l.All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(</a:t>
            </a:r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i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 =&gt; </a:t>
            </a:r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i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&lt; 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4)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;</a:t>
            </a:r>
          </a:p>
          <a:p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bool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 b2 = </a:t>
            </a:r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l.All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(</a:t>
            </a:r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i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 =&gt; { return </a:t>
            </a:r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i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 &lt; 3; });</a:t>
            </a:r>
          </a:p>
          <a:p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bool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 b3 = </a:t>
            </a:r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l.Any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(</a:t>
            </a:r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i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 =&gt; { return </a:t>
            </a:r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i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 &lt; 1; });</a:t>
            </a:r>
          </a:p>
          <a:p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bool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 b4 = </a:t>
            </a:r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l.Any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(</a:t>
            </a:r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i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 =&gt; { return </a:t>
            </a:r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i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 &lt; 2; });</a:t>
            </a:r>
          </a:p>
          <a:p>
            <a:endParaRPr lang="nl-NL" dirty="0"/>
          </a:p>
        </p:txBody>
      </p:sp>
      <p:sp>
        <p:nvSpPr>
          <p:cNvPr id="5" name="Tekstvak 4"/>
          <p:cNvSpPr txBox="1"/>
          <p:nvPr/>
        </p:nvSpPr>
        <p:spPr>
          <a:xfrm>
            <a:off x="1371600" y="4114800"/>
            <a:ext cx="704628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nl-NL" sz="2400" dirty="0" smtClean="0"/>
              <a:t> Je mag een List ook </a:t>
            </a:r>
            <a:r>
              <a:rPr lang="nl-NL" sz="2400" dirty="0" err="1" smtClean="0"/>
              <a:t>initializeren</a:t>
            </a:r>
            <a:r>
              <a:rPr lang="nl-NL" sz="2400" dirty="0" smtClean="0"/>
              <a:t> met een </a:t>
            </a:r>
            <a:r>
              <a:rPr lang="nl-NL" sz="2400" dirty="0" err="1" smtClean="0"/>
              <a:t>initializer</a:t>
            </a:r>
            <a:r>
              <a:rPr lang="nl-NL" sz="2400" dirty="0" smtClean="0"/>
              <a:t> list</a:t>
            </a:r>
          </a:p>
          <a:p>
            <a:pPr>
              <a:buFont typeface="Arial" pitchFamily="34" charset="0"/>
              <a:buChar char="•"/>
            </a:pPr>
            <a:r>
              <a:rPr lang="nl-NL" sz="2400" dirty="0" smtClean="0"/>
              <a:t> Wat zijn de waarden van b1..b4 na het uitvoeren?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 3.2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Zie werkcollegebundel</a:t>
            </a:r>
            <a:endParaRPr lang="nl-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Sorteren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nl-NL" dirty="0" smtClean="0"/>
              <a:t>Kan met lambda expressie van type: Comparison&lt;T&gt;</a:t>
            </a:r>
          </a:p>
          <a:p>
            <a:r>
              <a:rPr lang="nl-NL" dirty="0" smtClean="0"/>
              <a:t>Dat is een functie met signatuur: f(T,T) -&gt; int, waarbij T een willekeurig type is</a:t>
            </a:r>
          </a:p>
          <a:p>
            <a:r>
              <a:rPr lang="nl-NL" dirty="0" smtClean="0"/>
              <a:t>Kan </a:t>
            </a:r>
            <a:r>
              <a:rPr lang="nl-NL" smtClean="0"/>
              <a:t>ook door IComparable&lt;T&gt; interface in de te vergelijken class te implementeren</a:t>
            </a:r>
            <a:endParaRPr lang="nl-NL" dirty="0" smtClean="0"/>
          </a:p>
          <a:p>
            <a:r>
              <a:rPr lang="nl-NL" dirty="0" smtClean="0"/>
              <a:t>Deze bevat een CompareTo-methode en levert </a:t>
            </a:r>
          </a:p>
          <a:p>
            <a:pPr lvl="1">
              <a:buNone/>
            </a:pPr>
            <a:r>
              <a:rPr lang="nl-NL" dirty="0" smtClean="0"/>
              <a:t>&lt; 0 als het huidige object voor het te vergelijken object hoort</a:t>
            </a:r>
          </a:p>
          <a:p>
            <a:pPr lvl="1">
              <a:buNone/>
            </a:pPr>
            <a:r>
              <a:rPr lang="nl-NL" dirty="0" smtClean="0"/>
              <a:t>0 als het huidige object in dezelfde positie hoort te staan als het te vergelijken object</a:t>
            </a:r>
          </a:p>
          <a:p>
            <a:pPr lvl="1">
              <a:buNone/>
            </a:pPr>
            <a:r>
              <a:rPr lang="nl-NL" dirty="0" smtClean="0"/>
              <a:t>&gt; 0 als het huidige object na het te vergelijken object hoort</a:t>
            </a:r>
            <a:endParaRPr lang="nl-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Vragen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>
                <a:solidFill>
                  <a:srgbClr val="0000FF"/>
                </a:solidFill>
                <a:latin typeface="Consolas"/>
              </a:rPr>
              <a:t>x = 2.CompareTo(1);</a:t>
            </a:r>
          </a:p>
          <a:p>
            <a:pPr>
              <a:buNone/>
            </a:pPr>
            <a:r>
              <a:rPr lang="nl-NL" dirty="0" smtClean="0">
                <a:solidFill>
                  <a:srgbClr val="0000FF"/>
                </a:solidFill>
                <a:latin typeface="Consolas"/>
              </a:rPr>
              <a:t>// wat is x nu?</a:t>
            </a:r>
          </a:p>
          <a:p>
            <a:pPr>
              <a:buNone/>
            </a:pPr>
            <a:r>
              <a:rPr lang="nl-NL" dirty="0" smtClean="0">
                <a:solidFill>
                  <a:srgbClr val="0000FF"/>
                </a:solidFill>
                <a:latin typeface="Consolas"/>
              </a:rPr>
              <a:t>int x = 1.CompareTo(2);</a:t>
            </a:r>
          </a:p>
          <a:p>
            <a:pPr>
              <a:buNone/>
            </a:pPr>
            <a:r>
              <a:rPr lang="nl-NL" dirty="0" smtClean="0">
                <a:solidFill>
                  <a:srgbClr val="0000FF"/>
                </a:solidFill>
                <a:latin typeface="Consolas"/>
              </a:rPr>
              <a:t>// wat is x?</a:t>
            </a:r>
          </a:p>
          <a:p>
            <a:pPr>
              <a:buNone/>
            </a:pPr>
            <a:r>
              <a:rPr lang="nl-NL" dirty="0" smtClean="0">
                <a:solidFill>
                  <a:srgbClr val="0000FF"/>
                </a:solidFill>
                <a:latin typeface="Consolas"/>
              </a:rPr>
              <a:t>x = 2.CompareTo(2);</a:t>
            </a:r>
          </a:p>
          <a:p>
            <a:pPr>
              <a:buNone/>
            </a:pPr>
            <a:r>
              <a:rPr lang="nl-NL" dirty="0" smtClean="0">
                <a:solidFill>
                  <a:srgbClr val="0000FF"/>
                </a:solidFill>
                <a:latin typeface="Consolas"/>
              </a:rPr>
              <a:t>// wat is x nu?</a:t>
            </a:r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Agenda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Arrays</a:t>
            </a:r>
          </a:p>
          <a:p>
            <a:r>
              <a:rPr lang="nl-NL" dirty="0" smtClean="0"/>
              <a:t>Lists</a:t>
            </a:r>
          </a:p>
          <a:p>
            <a:r>
              <a:rPr lang="nl-NL" dirty="0" smtClean="0"/>
              <a:t>Params keyword</a:t>
            </a:r>
          </a:p>
          <a:p>
            <a:r>
              <a:rPr lang="nl-NL" dirty="0" smtClean="0"/>
              <a:t>Zoeken met Predicates</a:t>
            </a:r>
          </a:p>
          <a:p>
            <a:r>
              <a:rPr lang="nl-NL" dirty="0" smtClean="0"/>
              <a:t>Sorteren met Predicates</a:t>
            </a:r>
          </a:p>
          <a:p>
            <a:r>
              <a:rPr lang="nl-NL" dirty="0" smtClean="0"/>
              <a:t>IComparable&lt;T&gt;</a:t>
            </a:r>
          </a:p>
          <a:p>
            <a:pPr>
              <a:buNone/>
            </a:pPr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Voorbeeld</a:t>
            </a:r>
            <a:endParaRPr lang="nl-NL" dirty="0"/>
          </a:p>
        </p:txBody>
      </p:sp>
      <p:sp>
        <p:nvSpPr>
          <p:cNvPr id="4" name="TextBox 3"/>
          <p:cNvSpPr txBox="1"/>
          <p:nvPr/>
        </p:nvSpPr>
        <p:spPr>
          <a:xfrm>
            <a:off x="2971800" y="2133600"/>
            <a:ext cx="360387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int[] ints = {1,2,6,3,-10};</a:t>
            </a:r>
          </a:p>
          <a:p>
            <a:r>
              <a:rPr lang="nl-NL" dirty="0" smtClean="0">
                <a:solidFill>
                  <a:srgbClr val="2B91AF"/>
                </a:solidFill>
                <a:latin typeface="Consolas"/>
              </a:rPr>
              <a:t>Array.Sort(ints);</a:t>
            </a:r>
          </a:p>
          <a:p>
            <a:r>
              <a:rPr lang="nl-NL" dirty="0" smtClean="0">
                <a:solidFill>
                  <a:srgbClr val="2B91AF"/>
                </a:solidFill>
                <a:latin typeface="Consolas"/>
              </a:rPr>
              <a:t>// ints = {-10,1,2,3,6 }</a:t>
            </a:r>
          </a:p>
          <a:p>
            <a:endParaRPr lang="nl-NL" dirty="0" smtClean="0">
              <a:solidFill>
                <a:srgbClr val="2B91AF"/>
              </a:solidFill>
              <a:latin typeface="Consolas"/>
            </a:endParaRP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Voorbeeld</a:t>
            </a:r>
            <a:endParaRPr lang="nl-NL" dirty="0"/>
          </a:p>
        </p:txBody>
      </p:sp>
      <p:sp>
        <p:nvSpPr>
          <p:cNvPr id="4" name="TextBox 3"/>
          <p:cNvSpPr txBox="1"/>
          <p:nvPr/>
        </p:nvSpPr>
        <p:spPr>
          <a:xfrm>
            <a:off x="348002" y="1981200"/>
            <a:ext cx="8795998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l-NL" dirty="0" smtClean="0">
              <a:solidFill>
                <a:srgbClr val="2B91AF"/>
              </a:solidFill>
              <a:latin typeface="Consolas"/>
            </a:endParaRPr>
          </a:p>
          <a:p>
            <a:r>
              <a:rPr lang="en-US" dirty="0" err="1" smtClean="0">
                <a:solidFill>
                  <a:srgbClr val="2B91AF"/>
                </a:solidFill>
                <a:latin typeface="Consolas"/>
              </a:rPr>
              <a:t>Array.Sort</a:t>
            </a:r>
            <a:r>
              <a:rPr lang="en-US" dirty="0" smtClean="0">
                <a:solidFill>
                  <a:srgbClr val="2B91AF"/>
                </a:solidFill>
                <a:latin typeface="Consolas"/>
              </a:rPr>
              <a:t>(</a:t>
            </a:r>
            <a:r>
              <a:rPr lang="en-US" dirty="0" err="1" smtClean="0">
                <a:solidFill>
                  <a:srgbClr val="2B91AF"/>
                </a:solidFill>
                <a:latin typeface="Consolas"/>
              </a:rPr>
              <a:t>ints</a:t>
            </a:r>
            <a:r>
              <a:rPr lang="en-US" dirty="0" smtClean="0">
                <a:solidFill>
                  <a:srgbClr val="2B91AF"/>
                </a:solidFill>
                <a:latin typeface="Consolas"/>
              </a:rPr>
              <a:t>, (x, y) =&gt; { 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if (x &lt; y) return 1; </a:t>
            </a:r>
          </a:p>
          <a:p>
            <a:r>
              <a:rPr lang="en-US" dirty="0" smtClean="0">
                <a:solidFill>
                  <a:srgbClr val="0000FF"/>
                </a:solidFill>
                <a:latin typeface="Consolas"/>
              </a:rPr>
              <a:t>                                         else if (x == y) return 0; 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                                         else return -1;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                           });</a:t>
            </a:r>
          </a:p>
          <a:p>
            <a:r>
              <a:rPr lang="nl-NL" dirty="0" smtClean="0">
                <a:solidFill>
                  <a:srgbClr val="2B91AF"/>
                </a:solidFill>
                <a:latin typeface="Consolas"/>
              </a:rPr>
              <a:t>// ints = { 6,3,2,1,-10 }</a:t>
            </a: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 IComparable implementeren</a:t>
            </a:r>
            <a:endParaRPr lang="nl-NL" dirty="0"/>
          </a:p>
        </p:txBody>
      </p:sp>
      <p:sp>
        <p:nvSpPr>
          <p:cNvPr id="4" name="TextBox 3"/>
          <p:cNvSpPr txBox="1"/>
          <p:nvPr/>
        </p:nvSpPr>
        <p:spPr>
          <a:xfrm>
            <a:off x="1600200" y="1752600"/>
            <a:ext cx="5756704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class </a:t>
            </a:r>
            <a:r>
              <a:rPr lang="nl-NL" dirty="0" smtClean="0">
                <a:solidFill>
                  <a:srgbClr val="2B91AF"/>
                </a:solidFill>
                <a:latin typeface="Consolas"/>
              </a:rPr>
              <a:t>MyClass : IComparable&lt;MyClass&gt;</a:t>
            </a:r>
          </a:p>
          <a:p>
            <a:r>
              <a:rPr lang="nl-NL" dirty="0" smtClean="0">
                <a:solidFill>
                  <a:srgbClr val="2B91AF"/>
                </a:solidFill>
                <a:latin typeface="Consolas"/>
              </a:rPr>
              <a:t>{</a:t>
            </a:r>
          </a:p>
          <a:p>
            <a:r>
              <a:rPr lang="en-US" dirty="0" smtClean="0">
                <a:solidFill>
                  <a:srgbClr val="2B91AF"/>
                </a:solidFill>
                <a:latin typeface="Consolas"/>
              </a:rPr>
              <a:t>  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public </a:t>
            </a:r>
            <a:r>
              <a:rPr lang="en-US" dirty="0" smtClean="0">
                <a:solidFill>
                  <a:srgbClr val="2B91AF"/>
                </a:solidFill>
                <a:latin typeface="Consolas"/>
              </a:rPr>
              <a:t>String </a:t>
            </a:r>
            <a:r>
              <a:rPr lang="en-US" dirty="0" err="1" smtClean="0">
                <a:solidFill>
                  <a:srgbClr val="2B91AF"/>
                </a:solidFill>
                <a:latin typeface="Consolas"/>
              </a:rPr>
              <a:t>MyName</a:t>
            </a:r>
            <a:r>
              <a:rPr lang="en-US" dirty="0" smtClean="0">
                <a:solidFill>
                  <a:srgbClr val="2B91AF"/>
                </a:solidFill>
                <a:latin typeface="Consolas"/>
              </a:rPr>
              <a:t> { 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get; set; }</a:t>
            </a:r>
          </a:p>
          <a:p>
            <a:endParaRPr lang="nl-NL" dirty="0" smtClean="0">
              <a:solidFill>
                <a:srgbClr val="0000FF"/>
              </a:solidFill>
              <a:latin typeface="Consolas"/>
            </a:endParaRP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  public int CompareTo(</a:t>
            </a:r>
            <a:r>
              <a:rPr lang="nl-NL" dirty="0" smtClean="0">
                <a:solidFill>
                  <a:srgbClr val="2B91AF"/>
                </a:solidFill>
                <a:latin typeface="Consolas"/>
              </a:rPr>
              <a:t>MyClass other)</a:t>
            </a:r>
          </a:p>
          <a:p>
            <a:r>
              <a:rPr lang="nl-NL" dirty="0" smtClean="0">
                <a:solidFill>
                  <a:srgbClr val="2B91AF"/>
                </a:solidFill>
                <a:latin typeface="Consolas"/>
              </a:rPr>
              <a:t>  {</a:t>
            </a:r>
          </a:p>
          <a:p>
            <a:r>
              <a:rPr lang="nl-NL" dirty="0" smtClean="0">
                <a:solidFill>
                  <a:srgbClr val="2B91AF"/>
                </a:solidFill>
                <a:latin typeface="Consolas"/>
              </a:rPr>
              <a:t>    </a:t>
            </a:r>
            <a:r>
              <a:rPr lang="nl-NL" dirty="0" smtClean="0">
                <a:solidFill>
                  <a:srgbClr val="0000FF"/>
                </a:solidFill>
                <a:latin typeface="Consolas"/>
              </a:rPr>
              <a:t>return (MyName.CompareTo(other.MyName));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  }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}</a:t>
            </a: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 IComparable implementeren</a:t>
            </a:r>
            <a:endParaRPr lang="nl-NL" dirty="0"/>
          </a:p>
        </p:txBody>
      </p:sp>
      <p:sp>
        <p:nvSpPr>
          <p:cNvPr id="4" name="TextBox 3"/>
          <p:cNvSpPr txBox="1"/>
          <p:nvPr/>
        </p:nvSpPr>
        <p:spPr>
          <a:xfrm>
            <a:off x="1600200" y="1752600"/>
            <a:ext cx="537679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2B91AF"/>
                </a:solidFill>
                <a:latin typeface="Consolas"/>
              </a:rPr>
              <a:t>MyClass</a:t>
            </a:r>
            <a:r>
              <a:rPr lang="en-US" dirty="0" smtClean="0">
                <a:solidFill>
                  <a:srgbClr val="2B91AF"/>
                </a:solidFill>
                <a:latin typeface="Consolas"/>
              </a:rPr>
              <a:t>[] </a:t>
            </a:r>
            <a:r>
              <a:rPr lang="en-US" dirty="0" err="1" smtClean="0">
                <a:solidFill>
                  <a:srgbClr val="2B91AF"/>
                </a:solidFill>
                <a:latin typeface="Consolas"/>
              </a:rPr>
              <a:t>myClasses</a:t>
            </a:r>
            <a:r>
              <a:rPr lang="en-US" dirty="0" smtClean="0">
                <a:solidFill>
                  <a:srgbClr val="2B91AF"/>
                </a:solidFill>
                <a:latin typeface="Consolas"/>
              </a:rPr>
              <a:t> = </a:t>
            </a:r>
          </a:p>
          <a:p>
            <a:r>
              <a:rPr lang="en-US" dirty="0" smtClean="0">
                <a:solidFill>
                  <a:srgbClr val="2B91AF"/>
                </a:solidFill>
                <a:latin typeface="Consolas"/>
              </a:rPr>
              <a:t>       { </a:t>
            </a:r>
          </a:p>
          <a:p>
            <a:r>
              <a:rPr lang="en-US" dirty="0" smtClean="0">
                <a:solidFill>
                  <a:srgbClr val="2B91AF"/>
                </a:solidFill>
                <a:latin typeface="Consolas"/>
              </a:rPr>
              <a:t>          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new </a:t>
            </a:r>
            <a:r>
              <a:rPr lang="en-US" dirty="0" err="1" smtClean="0">
                <a:solidFill>
                  <a:srgbClr val="2B91AF"/>
                </a:solidFill>
                <a:latin typeface="Consolas"/>
              </a:rPr>
              <a:t>MyClass</a:t>
            </a:r>
            <a:r>
              <a:rPr lang="en-US" dirty="0" smtClean="0">
                <a:solidFill>
                  <a:srgbClr val="2B91AF"/>
                </a:solidFill>
                <a:latin typeface="Consolas"/>
              </a:rPr>
              <a:t> { </a:t>
            </a:r>
            <a:r>
              <a:rPr lang="en-US" dirty="0" err="1" smtClean="0">
                <a:solidFill>
                  <a:srgbClr val="2B91AF"/>
                </a:solidFill>
                <a:latin typeface="Consolas"/>
              </a:rPr>
              <a:t>MyName</a:t>
            </a:r>
            <a:r>
              <a:rPr lang="en-US" dirty="0" smtClean="0">
                <a:solidFill>
                  <a:srgbClr val="2B91AF"/>
                </a:solidFill>
                <a:latin typeface="Consolas"/>
              </a:rPr>
              <a:t> = </a:t>
            </a:r>
            <a:r>
              <a:rPr lang="en-US" dirty="0" smtClean="0">
                <a:solidFill>
                  <a:srgbClr val="A31515"/>
                </a:solidFill>
                <a:latin typeface="Consolas"/>
              </a:rPr>
              <a:t>"</a:t>
            </a:r>
            <a:r>
              <a:rPr lang="en-US" dirty="0" err="1" smtClean="0">
                <a:solidFill>
                  <a:srgbClr val="A31515"/>
                </a:solidFill>
                <a:latin typeface="Consolas"/>
              </a:rPr>
              <a:t>foo</a:t>
            </a:r>
            <a:r>
              <a:rPr lang="en-US" dirty="0" smtClean="0">
                <a:solidFill>
                  <a:srgbClr val="A31515"/>
                </a:solidFill>
                <a:latin typeface="Consolas"/>
              </a:rPr>
              <a:t>" },</a:t>
            </a:r>
          </a:p>
          <a:p>
            <a:r>
              <a:rPr lang="nl-NL" dirty="0" smtClean="0">
                <a:solidFill>
                  <a:srgbClr val="A31515"/>
                </a:solidFill>
                <a:latin typeface="Consolas"/>
              </a:rPr>
              <a:t>          </a:t>
            </a:r>
            <a:r>
              <a:rPr lang="nl-NL" dirty="0" smtClean="0">
                <a:solidFill>
                  <a:srgbClr val="0000FF"/>
                </a:solidFill>
                <a:latin typeface="Consolas"/>
              </a:rPr>
              <a:t>new </a:t>
            </a:r>
            <a:r>
              <a:rPr lang="nl-NL" dirty="0" smtClean="0">
                <a:solidFill>
                  <a:srgbClr val="2B91AF"/>
                </a:solidFill>
                <a:latin typeface="Consolas"/>
              </a:rPr>
              <a:t>MyClass { MyName = </a:t>
            </a:r>
            <a:r>
              <a:rPr lang="nl-NL" dirty="0" smtClean="0">
                <a:solidFill>
                  <a:srgbClr val="A31515"/>
                </a:solidFill>
                <a:latin typeface="Consolas"/>
              </a:rPr>
              <a:t>"bar" }</a:t>
            </a:r>
          </a:p>
          <a:p>
            <a:r>
              <a:rPr lang="nl-NL" dirty="0" smtClean="0">
                <a:solidFill>
                  <a:srgbClr val="A31515"/>
                </a:solidFill>
                <a:latin typeface="Consolas"/>
              </a:rPr>
              <a:t>       };</a:t>
            </a:r>
          </a:p>
          <a:p>
            <a:r>
              <a:rPr lang="nl-NL" dirty="0" smtClean="0">
                <a:solidFill>
                  <a:srgbClr val="2B91AF"/>
                </a:solidFill>
                <a:latin typeface="Consolas"/>
              </a:rPr>
              <a:t>Array.Sort(myClasses);</a:t>
            </a:r>
          </a:p>
          <a:p>
            <a:endParaRPr lang="nl-NL" dirty="0" smtClean="0">
              <a:solidFill>
                <a:srgbClr val="0000FF"/>
              </a:solidFill>
              <a:latin typeface="Consolas"/>
            </a:endParaRPr>
          </a:p>
          <a:p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1600200" y="4495800"/>
            <a:ext cx="3785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mtClean="0"/>
              <a:t>PS: Object </a:t>
            </a:r>
            <a:r>
              <a:rPr lang="nl-NL" dirty="0" err="1" smtClean="0"/>
              <a:t>initializers</a:t>
            </a:r>
            <a:r>
              <a:rPr lang="nl-NL" dirty="0" smtClean="0"/>
              <a:t>: zie pagina 92-93</a:t>
            </a:r>
            <a:endParaRPr lang="nl-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 3.3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Zie werkcollegebundel</a:t>
            </a:r>
            <a:endParaRPr lang="nl-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Arrays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Meest basic datatype om meerdere elementen van een bepaald type te bevatten</a:t>
            </a:r>
          </a:p>
          <a:p>
            <a:r>
              <a:rPr lang="nl-NL" dirty="0" smtClean="0"/>
              <a:t>Random access middels een index</a:t>
            </a:r>
          </a:p>
          <a:p>
            <a:r>
              <a:rPr lang="nl-NL" dirty="0" smtClean="0"/>
              <a:t>Een vast aantal elementen (niet dynamisch)</a:t>
            </a:r>
          </a:p>
          <a:p>
            <a:endParaRPr lang="nl-NL" dirty="0" smtClean="0"/>
          </a:p>
          <a:p>
            <a:pPr>
              <a:buNone/>
            </a:pPr>
            <a:r>
              <a:rPr lang="nl-NL" sz="2400" dirty="0" smtClean="0">
                <a:solidFill>
                  <a:srgbClr val="2B91AF"/>
                </a:solidFill>
                <a:latin typeface="Consolas"/>
              </a:rPr>
              <a:t>  String[] myStrings = </a:t>
            </a:r>
            <a:r>
              <a:rPr lang="nl-NL" sz="2400" dirty="0" smtClean="0">
                <a:solidFill>
                  <a:srgbClr val="0000FF"/>
                </a:solidFill>
                <a:latin typeface="Consolas"/>
              </a:rPr>
              <a:t>new </a:t>
            </a:r>
            <a:r>
              <a:rPr lang="nl-NL" sz="2400" dirty="0" smtClean="0">
                <a:solidFill>
                  <a:srgbClr val="2B91AF"/>
                </a:solidFill>
                <a:latin typeface="Consolas"/>
              </a:rPr>
              <a:t>String[3];</a:t>
            </a:r>
          </a:p>
          <a:p>
            <a:pPr>
              <a:buNone/>
            </a:pPr>
            <a:r>
              <a:rPr lang="nl-NL" sz="2400" dirty="0" smtClean="0">
                <a:solidFill>
                  <a:srgbClr val="2B91AF"/>
                </a:solidFill>
                <a:latin typeface="Consolas"/>
              </a:rPr>
              <a:t>  myStrings[0] = </a:t>
            </a:r>
            <a:r>
              <a:rPr lang="nl-NL" sz="2400" dirty="0" smtClean="0">
                <a:solidFill>
                  <a:srgbClr val="A31515"/>
                </a:solidFill>
                <a:latin typeface="Consolas"/>
              </a:rPr>
              <a:t>"foo";</a:t>
            </a:r>
          </a:p>
          <a:p>
            <a:pPr>
              <a:buNone/>
            </a:pPr>
            <a:r>
              <a:rPr lang="nl-NL" sz="2400" dirty="0" smtClean="0">
                <a:solidFill>
                  <a:srgbClr val="A31515"/>
                </a:solidFill>
                <a:latin typeface="Consolas"/>
              </a:rPr>
              <a:t>  myStrings[1] = "bar";</a:t>
            </a:r>
          </a:p>
          <a:p>
            <a:pPr>
              <a:buNone/>
            </a:pPr>
            <a:r>
              <a:rPr lang="nl-NL" sz="2400" dirty="0" smtClean="0">
                <a:solidFill>
                  <a:srgbClr val="A31515"/>
                </a:solidFill>
                <a:latin typeface="Consolas"/>
              </a:rPr>
              <a:t>  myStrings[2] = "baz";</a:t>
            </a:r>
          </a:p>
          <a:p>
            <a:endParaRPr lang="nl-NL" dirty="0" smtClean="0"/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Array initializers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Zowel in C# als in Java mogelijk:</a:t>
            </a:r>
          </a:p>
          <a:p>
            <a:endParaRPr lang="nl-NL" dirty="0" smtClean="0"/>
          </a:p>
          <a:p>
            <a:pPr>
              <a:buNone/>
            </a:pPr>
            <a:r>
              <a:rPr lang="nl-NL" sz="2000" dirty="0" smtClean="0">
                <a:solidFill>
                  <a:srgbClr val="2B91AF"/>
                </a:solidFill>
                <a:latin typeface="Consolas"/>
              </a:rPr>
              <a:t>String[] myStrings = { </a:t>
            </a:r>
            <a:r>
              <a:rPr lang="nl-NL" sz="2000" dirty="0" smtClean="0">
                <a:solidFill>
                  <a:srgbClr val="A31515"/>
                </a:solidFill>
                <a:latin typeface="Consolas"/>
              </a:rPr>
              <a:t>"foo", "bar", "baz" };</a:t>
            </a: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Array initializers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Dit is echter verboden:</a:t>
            </a:r>
          </a:p>
          <a:p>
            <a:endParaRPr lang="nl-NL" dirty="0" smtClean="0"/>
          </a:p>
          <a:p>
            <a:pPr>
              <a:buNone/>
            </a:pPr>
            <a:r>
              <a:rPr lang="nl-NL" sz="2000" dirty="0" smtClean="0">
                <a:solidFill>
                  <a:srgbClr val="2B91AF"/>
                </a:solidFill>
                <a:latin typeface="Consolas"/>
              </a:rPr>
              <a:t>String[] strings2 = </a:t>
            </a:r>
            <a:r>
              <a:rPr lang="nl-NL" sz="2000" dirty="0" smtClean="0">
                <a:solidFill>
                  <a:srgbClr val="0000FF"/>
                </a:solidFill>
                <a:latin typeface="Consolas"/>
              </a:rPr>
              <a:t>new </a:t>
            </a:r>
            <a:r>
              <a:rPr lang="nl-NL" sz="2000" dirty="0" smtClean="0">
                <a:solidFill>
                  <a:srgbClr val="2B91AF"/>
                </a:solidFill>
                <a:latin typeface="Consolas"/>
              </a:rPr>
              <a:t>String[3];</a:t>
            </a:r>
          </a:p>
          <a:p>
            <a:pPr>
              <a:buNone/>
            </a:pPr>
            <a:r>
              <a:rPr lang="nl-NL" sz="2000" dirty="0" smtClean="0">
                <a:solidFill>
                  <a:srgbClr val="2B91AF"/>
                </a:solidFill>
                <a:latin typeface="Consolas"/>
              </a:rPr>
              <a:t>strings2 = { </a:t>
            </a:r>
            <a:r>
              <a:rPr lang="nl-NL" sz="2000" dirty="0" smtClean="0">
                <a:solidFill>
                  <a:srgbClr val="A31515"/>
                </a:solidFill>
                <a:latin typeface="Consolas"/>
              </a:rPr>
              <a:t>"foo", "bar", "baz"};</a:t>
            </a:r>
          </a:p>
          <a:p>
            <a:endParaRPr lang="nl-NL" dirty="0" smtClean="0"/>
          </a:p>
          <a:p>
            <a:r>
              <a:rPr lang="nl-NL" dirty="0" smtClean="0"/>
              <a:t>Je mag dus alleen initializeren, niet muteren met een initializer list</a:t>
            </a:r>
            <a:endParaRPr lang="nl-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Array initializers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Oplossing:</a:t>
            </a:r>
          </a:p>
          <a:p>
            <a:endParaRPr lang="nl-NL" dirty="0" smtClean="0"/>
          </a:p>
          <a:p>
            <a:pPr>
              <a:buNone/>
            </a:pPr>
            <a:r>
              <a:rPr lang="nl-NL" sz="2000" dirty="0" smtClean="0">
                <a:solidFill>
                  <a:srgbClr val="2B91AF"/>
                </a:solidFill>
                <a:latin typeface="Consolas"/>
              </a:rPr>
              <a:t>String[] strings2 = </a:t>
            </a:r>
            <a:r>
              <a:rPr lang="nl-NL" sz="2000" dirty="0" smtClean="0">
                <a:solidFill>
                  <a:srgbClr val="0000FF"/>
                </a:solidFill>
                <a:latin typeface="Consolas"/>
              </a:rPr>
              <a:t>new </a:t>
            </a:r>
            <a:r>
              <a:rPr lang="nl-NL" sz="2000" dirty="0" smtClean="0">
                <a:solidFill>
                  <a:srgbClr val="2B91AF"/>
                </a:solidFill>
                <a:latin typeface="Consolas"/>
              </a:rPr>
              <a:t>String[3];</a:t>
            </a:r>
          </a:p>
          <a:p>
            <a:pPr>
              <a:buNone/>
            </a:pPr>
            <a:r>
              <a:rPr lang="nl-NL" sz="2000" dirty="0" smtClean="0">
                <a:solidFill>
                  <a:srgbClr val="2B91AF"/>
                </a:solidFill>
                <a:latin typeface="Consolas"/>
              </a:rPr>
              <a:t>strings2 = new String[] { </a:t>
            </a:r>
            <a:r>
              <a:rPr lang="nl-NL" sz="2000" dirty="0" smtClean="0">
                <a:solidFill>
                  <a:srgbClr val="A31515"/>
                </a:solidFill>
                <a:latin typeface="Consolas"/>
              </a:rPr>
              <a:t>"foo", "bar", "baz"};</a:t>
            </a:r>
          </a:p>
          <a:p>
            <a:pPr>
              <a:buNone/>
            </a:pPr>
            <a:endParaRPr lang="nl-NL" sz="2000" dirty="0" smtClean="0">
              <a:solidFill>
                <a:srgbClr val="A31515"/>
              </a:solidFill>
              <a:latin typeface="Consolas"/>
            </a:endParaRPr>
          </a:p>
          <a:p>
            <a:pPr>
              <a:buNone/>
            </a:pPr>
            <a:r>
              <a:rPr lang="nl-NL" dirty="0" smtClean="0"/>
              <a:t> =&gt; Herinitializeren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Anders dan in Java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Je mag initializer lists ook gebruiken als argument voor een methode: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en-US" sz="2200" dirty="0" smtClean="0">
                <a:solidFill>
                  <a:srgbClr val="0000FF"/>
                </a:solidFill>
                <a:latin typeface="Consolas"/>
              </a:rPr>
              <a:t>public static void </a:t>
            </a:r>
            <a:r>
              <a:rPr lang="en-US" sz="2200" dirty="0" err="1" smtClean="0">
                <a:solidFill>
                  <a:srgbClr val="0000FF"/>
                </a:solidFill>
                <a:latin typeface="Consolas"/>
              </a:rPr>
              <a:t>PrintArray</a:t>
            </a:r>
            <a:r>
              <a:rPr lang="en-US" sz="2200" dirty="0" smtClean="0">
                <a:solidFill>
                  <a:srgbClr val="0000FF"/>
                </a:solidFill>
                <a:latin typeface="Consolas"/>
              </a:rPr>
              <a:t>(string[] input)</a:t>
            </a:r>
          </a:p>
          <a:p>
            <a:pPr>
              <a:buNone/>
            </a:pPr>
            <a:r>
              <a:rPr lang="nl-NL" sz="2200" dirty="0" smtClean="0">
                <a:solidFill>
                  <a:srgbClr val="0000FF"/>
                </a:solidFill>
                <a:latin typeface="Consolas"/>
              </a:rPr>
              <a:t>{</a:t>
            </a:r>
          </a:p>
          <a:p>
            <a:pPr>
              <a:buNone/>
            </a:pPr>
            <a:r>
              <a:rPr lang="en-US" sz="2200" dirty="0" smtClean="0">
                <a:solidFill>
                  <a:srgbClr val="0000FF"/>
                </a:solidFill>
                <a:latin typeface="Consolas"/>
              </a:rPr>
              <a:t>  </a:t>
            </a:r>
            <a:r>
              <a:rPr lang="en-US" sz="2200" dirty="0" err="1" smtClean="0">
                <a:solidFill>
                  <a:srgbClr val="0000FF"/>
                </a:solidFill>
                <a:latin typeface="Consolas"/>
              </a:rPr>
              <a:t>foreach</a:t>
            </a:r>
            <a:r>
              <a:rPr lang="en-US" sz="2200" dirty="0" smtClean="0">
                <a:solidFill>
                  <a:srgbClr val="0000FF"/>
                </a:solidFill>
                <a:latin typeface="Consolas"/>
              </a:rPr>
              <a:t> (</a:t>
            </a:r>
            <a:r>
              <a:rPr lang="en-US" sz="2200" dirty="0" smtClean="0">
                <a:solidFill>
                  <a:srgbClr val="2B91AF"/>
                </a:solidFill>
                <a:latin typeface="Consolas"/>
              </a:rPr>
              <a:t>String s </a:t>
            </a:r>
            <a:r>
              <a:rPr lang="en-US" sz="2200" dirty="0" smtClean="0">
                <a:solidFill>
                  <a:srgbClr val="0000FF"/>
                </a:solidFill>
                <a:latin typeface="Consolas"/>
              </a:rPr>
              <a:t>in input)</a:t>
            </a:r>
          </a:p>
          <a:p>
            <a:pPr>
              <a:buNone/>
            </a:pPr>
            <a:r>
              <a:rPr lang="nl-NL" sz="2200" dirty="0" smtClean="0">
                <a:solidFill>
                  <a:srgbClr val="0000FF"/>
                </a:solidFill>
                <a:latin typeface="Consolas"/>
              </a:rPr>
              <a:t>    </a:t>
            </a:r>
            <a:r>
              <a:rPr lang="nl-NL" sz="2200" dirty="0" smtClean="0">
                <a:solidFill>
                  <a:srgbClr val="2B91AF"/>
                </a:solidFill>
                <a:latin typeface="Consolas"/>
              </a:rPr>
              <a:t>Console.WriteLine(s);</a:t>
            </a:r>
          </a:p>
          <a:p>
            <a:pPr>
              <a:buNone/>
            </a:pPr>
            <a:r>
              <a:rPr lang="nl-NL" sz="2200" dirty="0" smtClean="0">
                <a:solidFill>
                  <a:srgbClr val="2B91AF"/>
                </a:solidFill>
                <a:latin typeface="Consolas"/>
              </a:rPr>
              <a:t>}</a:t>
            </a:r>
          </a:p>
          <a:p>
            <a:pPr>
              <a:buNone/>
            </a:pPr>
            <a:endParaRPr lang="nl-NL" sz="2200" dirty="0" smtClean="0">
              <a:solidFill>
                <a:srgbClr val="2B91AF"/>
              </a:solidFill>
              <a:latin typeface="Consolas"/>
            </a:endParaRPr>
          </a:p>
          <a:p>
            <a:pPr>
              <a:buNone/>
            </a:pPr>
            <a:r>
              <a:rPr lang="en-US" sz="2000" dirty="0" err="1" smtClean="0">
                <a:latin typeface="Consolas"/>
              </a:rPr>
              <a:t>PrintArray</a:t>
            </a:r>
            <a:r>
              <a:rPr lang="en-US" sz="2000" dirty="0" smtClean="0">
                <a:latin typeface="Consolas"/>
              </a:rPr>
              <a:t>(</a:t>
            </a:r>
            <a:r>
              <a:rPr lang="en-US" sz="2000" dirty="0" smtClean="0">
                <a:solidFill>
                  <a:srgbClr val="0000FF"/>
                </a:solidFill>
                <a:latin typeface="Consolas"/>
              </a:rPr>
              <a:t>new string[] { </a:t>
            </a:r>
            <a:r>
              <a:rPr lang="en-US" sz="2000" dirty="0" smtClean="0">
                <a:solidFill>
                  <a:srgbClr val="A31515"/>
                </a:solidFill>
                <a:latin typeface="Consolas"/>
              </a:rPr>
              <a:t>“</a:t>
            </a:r>
            <a:r>
              <a:rPr lang="en-US" sz="2000" dirty="0" err="1" smtClean="0">
                <a:solidFill>
                  <a:srgbClr val="A31515"/>
                </a:solidFill>
                <a:latin typeface="Consolas"/>
              </a:rPr>
              <a:t>foo</a:t>
            </a:r>
            <a:r>
              <a:rPr lang="en-US" sz="2000" dirty="0" smtClean="0">
                <a:solidFill>
                  <a:srgbClr val="A31515"/>
                </a:solidFill>
                <a:latin typeface="Consolas"/>
              </a:rPr>
              <a:t>", “bar", “</a:t>
            </a:r>
            <a:r>
              <a:rPr lang="en-US" sz="2000" dirty="0" err="1" smtClean="0">
                <a:solidFill>
                  <a:srgbClr val="A31515"/>
                </a:solidFill>
                <a:latin typeface="Consolas"/>
              </a:rPr>
              <a:t>baz</a:t>
            </a:r>
            <a:r>
              <a:rPr lang="en-US" sz="2000" dirty="0" smtClean="0">
                <a:solidFill>
                  <a:srgbClr val="A31515"/>
                </a:solidFill>
                <a:latin typeface="Consolas"/>
              </a:rPr>
              <a:t>" });</a:t>
            </a:r>
          </a:p>
          <a:p>
            <a:pPr>
              <a:buNone/>
            </a:pPr>
            <a:endParaRPr lang="nl-NL" sz="2200" dirty="0" smtClean="0">
              <a:solidFill>
                <a:srgbClr val="2B91AF"/>
              </a:solidFill>
              <a:latin typeface="Consolas"/>
            </a:endParaRP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endParaRPr lang="nl-NL" dirty="0" smtClean="0"/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Params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/>
              <a:t>Met het params keyword kun je een methode met flexibel aantal argumenten maken</a:t>
            </a:r>
          </a:p>
          <a:p>
            <a:endParaRPr lang="nl-NL" dirty="0" smtClean="0"/>
          </a:p>
          <a:p>
            <a:pPr>
              <a:buNone/>
            </a:pPr>
            <a:r>
              <a:rPr lang="en-US" sz="2200" dirty="0" smtClean="0">
                <a:solidFill>
                  <a:srgbClr val="0000FF"/>
                </a:solidFill>
                <a:latin typeface="Consolas"/>
              </a:rPr>
              <a:t>public static void </a:t>
            </a:r>
            <a:r>
              <a:rPr lang="en-US" sz="2200" dirty="0" err="1" smtClean="0">
                <a:solidFill>
                  <a:srgbClr val="0000FF"/>
                </a:solidFill>
                <a:latin typeface="Consolas"/>
              </a:rPr>
              <a:t>PrintSome</a:t>
            </a:r>
            <a:r>
              <a:rPr lang="en-US" sz="2200" dirty="0" smtClean="0">
                <a:solidFill>
                  <a:srgbClr val="0000FF"/>
                </a:solidFill>
                <a:latin typeface="Consolas"/>
              </a:rPr>
              <a:t>(</a:t>
            </a:r>
            <a:r>
              <a:rPr lang="en-US" sz="2200" dirty="0" err="1" smtClean="0">
                <a:solidFill>
                  <a:srgbClr val="0000FF"/>
                </a:solidFill>
                <a:latin typeface="Consolas"/>
              </a:rPr>
              <a:t>params</a:t>
            </a:r>
            <a:r>
              <a:rPr lang="en-US" sz="2200" dirty="0" smtClean="0">
                <a:solidFill>
                  <a:srgbClr val="0000FF"/>
                </a:solidFill>
                <a:latin typeface="Consolas"/>
              </a:rPr>
              <a:t> string[] input)</a:t>
            </a:r>
          </a:p>
          <a:p>
            <a:pPr>
              <a:buNone/>
            </a:pPr>
            <a:r>
              <a:rPr lang="nl-NL" sz="2200" dirty="0" smtClean="0">
                <a:solidFill>
                  <a:srgbClr val="0000FF"/>
                </a:solidFill>
                <a:latin typeface="Consolas"/>
              </a:rPr>
              <a:t>{</a:t>
            </a:r>
          </a:p>
          <a:p>
            <a:pPr>
              <a:buNone/>
            </a:pPr>
            <a:r>
              <a:rPr lang="en-US" sz="2200" dirty="0" smtClean="0">
                <a:solidFill>
                  <a:srgbClr val="0000FF"/>
                </a:solidFill>
                <a:latin typeface="Consolas"/>
              </a:rPr>
              <a:t>  </a:t>
            </a:r>
            <a:r>
              <a:rPr lang="en-US" sz="2200" dirty="0" err="1" smtClean="0">
                <a:solidFill>
                  <a:srgbClr val="0000FF"/>
                </a:solidFill>
                <a:latin typeface="Consolas"/>
              </a:rPr>
              <a:t>foreach</a:t>
            </a:r>
            <a:r>
              <a:rPr lang="en-US" sz="2200" dirty="0" smtClean="0">
                <a:solidFill>
                  <a:srgbClr val="0000FF"/>
                </a:solidFill>
                <a:latin typeface="Consolas"/>
              </a:rPr>
              <a:t> (</a:t>
            </a:r>
            <a:r>
              <a:rPr lang="en-US" sz="2200" dirty="0" smtClean="0">
                <a:solidFill>
                  <a:srgbClr val="2B91AF"/>
                </a:solidFill>
                <a:latin typeface="Consolas"/>
              </a:rPr>
              <a:t>String s </a:t>
            </a:r>
            <a:r>
              <a:rPr lang="en-US" sz="2200" dirty="0" smtClean="0">
                <a:solidFill>
                  <a:srgbClr val="0000FF"/>
                </a:solidFill>
                <a:latin typeface="Consolas"/>
              </a:rPr>
              <a:t>in input)</a:t>
            </a:r>
          </a:p>
          <a:p>
            <a:pPr>
              <a:buNone/>
            </a:pPr>
            <a:r>
              <a:rPr lang="nl-NL" sz="2200" dirty="0" smtClean="0">
                <a:solidFill>
                  <a:srgbClr val="0000FF"/>
                </a:solidFill>
                <a:latin typeface="Consolas"/>
              </a:rPr>
              <a:t>    </a:t>
            </a:r>
            <a:r>
              <a:rPr lang="nl-NL" sz="2200" dirty="0" smtClean="0">
                <a:solidFill>
                  <a:srgbClr val="2B91AF"/>
                </a:solidFill>
                <a:latin typeface="Consolas"/>
              </a:rPr>
              <a:t>Console.WriteLine(s);</a:t>
            </a:r>
          </a:p>
          <a:p>
            <a:pPr>
              <a:buNone/>
            </a:pPr>
            <a:r>
              <a:rPr lang="nl-NL" sz="2200" dirty="0" smtClean="0">
                <a:solidFill>
                  <a:srgbClr val="2B91AF"/>
                </a:solidFill>
                <a:latin typeface="Consolas"/>
              </a:rPr>
              <a:t>}</a:t>
            </a:r>
          </a:p>
          <a:p>
            <a:pPr>
              <a:buNone/>
            </a:pPr>
            <a:r>
              <a:rPr lang="nl-NL" sz="2200" dirty="0" smtClean="0">
                <a:latin typeface="Consolas"/>
              </a:rPr>
              <a:t>PrintSome();</a:t>
            </a:r>
          </a:p>
          <a:p>
            <a:pPr>
              <a:buNone/>
            </a:pPr>
            <a:r>
              <a:rPr lang="nl-NL" sz="2200" dirty="0" smtClean="0">
                <a:latin typeface="Consolas"/>
              </a:rPr>
              <a:t>PrintSome(</a:t>
            </a:r>
            <a:r>
              <a:rPr lang="nl-NL" sz="2200" dirty="0" smtClean="0">
                <a:solidFill>
                  <a:srgbClr val="A31515"/>
                </a:solidFill>
                <a:latin typeface="Consolas"/>
              </a:rPr>
              <a:t>“foo");</a:t>
            </a:r>
          </a:p>
          <a:p>
            <a:pPr>
              <a:buNone/>
            </a:pPr>
            <a:r>
              <a:rPr lang="nl-NL" sz="2200" dirty="0" smtClean="0">
                <a:solidFill>
                  <a:srgbClr val="A31515"/>
                </a:solidFill>
                <a:latin typeface="Consolas"/>
              </a:rPr>
              <a:t>PrintSome(“foo", “bar");</a:t>
            </a:r>
          </a:p>
          <a:p>
            <a:pPr>
              <a:buNone/>
            </a:pPr>
            <a:r>
              <a:rPr lang="nl-NL" sz="2200" dirty="0" smtClean="0">
                <a:solidFill>
                  <a:srgbClr val="A31515"/>
                </a:solidFill>
                <a:latin typeface="Consolas"/>
              </a:rPr>
              <a:t>PrintSome(“foo", “bar", “baz");</a:t>
            </a:r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 3.1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Zie werkcollegebundel</a:t>
            </a:r>
            <a:endParaRPr lang="nl-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798</TotalTime>
  <Words>1180</Words>
  <Application>Microsoft Macintosh PowerPoint</Application>
  <PresentationFormat>Diavoorstelling (4:3)</PresentationFormat>
  <Paragraphs>160</Paragraphs>
  <Slides>24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24</vt:i4>
      </vt:variant>
    </vt:vector>
  </HeadingPairs>
  <TitlesOfParts>
    <vt:vector size="25" baseType="lpstr">
      <vt:lpstr>Office Theme</vt:lpstr>
      <vt:lpstr>.NET Programmeren</vt:lpstr>
      <vt:lpstr>Agenda</vt:lpstr>
      <vt:lpstr>Arrays</vt:lpstr>
      <vt:lpstr>Array initializers</vt:lpstr>
      <vt:lpstr>Array initializers</vt:lpstr>
      <vt:lpstr>Array initializers</vt:lpstr>
      <vt:lpstr>Anders dan in Java</vt:lpstr>
      <vt:lpstr>Params</vt:lpstr>
      <vt:lpstr>Opgave 3.1</vt:lpstr>
      <vt:lpstr>Elementen in een array vinden</vt:lpstr>
      <vt:lpstr>Elementen in een array vinden</vt:lpstr>
      <vt:lpstr>Elementen in een array vinden</vt:lpstr>
      <vt:lpstr>Elementen in een array vinden</vt:lpstr>
      <vt:lpstr>Collecties en lambda-functies</vt:lpstr>
      <vt:lpstr>Collecties en lambda-functies</vt:lpstr>
      <vt:lpstr>Collecties en lambda-functies</vt:lpstr>
      <vt:lpstr>Opgave 3.2</vt:lpstr>
      <vt:lpstr>Sorteren</vt:lpstr>
      <vt:lpstr>Vragen</vt:lpstr>
      <vt:lpstr>Voorbeeld</vt:lpstr>
      <vt:lpstr>Voorbeeld</vt:lpstr>
      <vt:lpstr>Zelf IComparable implementeren</vt:lpstr>
      <vt:lpstr>Zelf IComparable implementeren</vt:lpstr>
      <vt:lpstr>Opgave 3.3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.NET Programmeren</dc:title>
  <dc:creator/>
  <cp:lastModifiedBy>Michiel Borkent</cp:lastModifiedBy>
  <cp:revision>141</cp:revision>
  <dcterms:created xsi:type="dcterms:W3CDTF">2006-08-16T00:00:00Z</dcterms:created>
  <dcterms:modified xsi:type="dcterms:W3CDTF">2012-04-24T08:37:02Z</dcterms:modified>
</cp:coreProperties>
</file>