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5" r:id="rId20"/>
    <p:sldId id="272" r:id="rId21"/>
    <p:sldId id="276" r:id="rId22"/>
    <p:sldId id="278" r:id="rId23"/>
    <p:sldId id="282" r:id="rId24"/>
    <p:sldId id="279" r:id="rId25"/>
    <p:sldId id="280" r:id="rId26"/>
    <p:sldId id="281" r:id="rId27"/>
    <p:sldId id="283" r:id="rId28"/>
    <p:sldId id="284" r:id="rId29"/>
    <p:sldId id="285" r:id="rId30"/>
    <p:sldId id="287" r:id="rId31"/>
    <p:sldId id="286" r:id="rId32"/>
    <p:sldId id="288" r:id="rId33"/>
    <p:sldId id="289" r:id="rId34"/>
    <p:sldId id="290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9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19-04-12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19-04-12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19-04-12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19-04-12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19-04-12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19-04-12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19-04-12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19-04-12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19-04-12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19-04-12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19-04-12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19-04-12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.NET Programmeren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smtClean="0"/>
              <a:t>Week 2 </a:t>
            </a:r>
            <a:r>
              <a:rPr lang="nl-NL" dirty="0" smtClean="0"/>
              <a:t>les 2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Main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1828800" y="1600200"/>
            <a:ext cx="474360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void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Main()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{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Button b =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new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Button();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b.AddHandler(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new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MyClickHandler());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b.Click();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}</a:t>
            </a:r>
            <a:endParaRPr lang="nl-NL" dirty="0"/>
          </a:p>
        </p:txBody>
      </p:sp>
      <p:sp>
        <p:nvSpPr>
          <p:cNvPr id="5" name="TextBox 4"/>
          <p:cNvSpPr txBox="1"/>
          <p:nvPr/>
        </p:nvSpPr>
        <p:spPr>
          <a:xfrm>
            <a:off x="2209800" y="3962400"/>
            <a:ext cx="19666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Output:</a:t>
            </a:r>
          </a:p>
          <a:p>
            <a:r>
              <a:rPr lang="nl-NL" dirty="0" smtClean="0"/>
              <a:t>Button got pressed</a:t>
            </a:r>
            <a:br>
              <a:rPr lang="nl-NL" dirty="0" smtClean="0"/>
            </a:br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Delegates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Waar het om ging: de methode buttonPressed laten uitvoeren bij klikken op de knop</a:t>
            </a:r>
          </a:p>
          <a:p>
            <a:r>
              <a:rPr lang="nl-NL" dirty="0" smtClean="0"/>
              <a:t>Maar we hadden nodig: een interface, een implementatie-class en een object van deze class</a:t>
            </a:r>
          </a:p>
          <a:p>
            <a:r>
              <a:rPr lang="nl-NL" dirty="0" smtClean="0"/>
              <a:t>Overhead! Delegates bieden een elegantere manier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Hoe declareer je een </a:t>
            </a:r>
            <a:r>
              <a:rPr lang="nl-NL" dirty="0" err="1" smtClean="0"/>
              <a:t>delegate</a:t>
            </a:r>
            <a:r>
              <a:rPr lang="nl-NL" smtClean="0"/>
              <a:t> type?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>
                <a:latin typeface="Courier New" pitchFamily="49" charset="0"/>
                <a:cs typeface="Courier New" pitchFamily="49" charset="0"/>
              </a:rPr>
              <a:t>delegate &lt;type&gt;  &lt;Naam&gt;(&lt;argumenten&gt;);</a:t>
            </a:r>
          </a:p>
          <a:p>
            <a:pPr>
              <a:buNone/>
            </a:pPr>
            <a:endParaRPr lang="nl-NL" sz="2400" dirty="0" smtClean="0">
              <a:latin typeface="Calibri"/>
              <a:cs typeface="Calibri"/>
            </a:endParaRPr>
          </a:p>
          <a:p>
            <a:pPr>
              <a:buNone/>
            </a:pPr>
            <a:r>
              <a:rPr lang="nl-NL" sz="2400" dirty="0" smtClean="0">
                <a:latin typeface="Calibri"/>
                <a:cs typeface="Calibri"/>
              </a:rPr>
              <a:t>In het vorige voorbeeld:</a:t>
            </a:r>
          </a:p>
          <a:p>
            <a:r>
              <a:rPr lang="nl-NL" sz="2400" dirty="0" smtClean="0">
                <a:latin typeface="Courier New" pitchFamily="49" charset="0"/>
                <a:cs typeface="Courier New" pitchFamily="49" charset="0"/>
              </a:rPr>
              <a:t>delegate void ButtonPressed(Button b);</a:t>
            </a:r>
            <a:endParaRPr lang="nl-NL" sz="24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nieuwe Button-class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1676400"/>
            <a:ext cx="8669361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class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Button 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{</a:t>
            </a:r>
          </a:p>
          <a:p>
            <a:r>
              <a:rPr lang="en-US" dirty="0" smtClean="0">
                <a:solidFill>
                  <a:srgbClr val="000000"/>
                </a:solidFill>
                <a:latin typeface="Consolas"/>
              </a:rPr>
              <a:t> 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delegate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void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nsolas"/>
              </a:rPr>
              <a:t>ButtonPressed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(Button b);</a:t>
            </a:r>
          </a:p>
          <a:p>
            <a:r>
              <a:rPr lang="en-US" dirty="0" smtClean="0">
                <a:solidFill>
                  <a:srgbClr val="000000"/>
                </a:solidFill>
                <a:latin typeface="Consolas"/>
              </a:rPr>
              <a:t> 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private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 List&lt;</a:t>
            </a:r>
            <a:r>
              <a:rPr lang="en-US" dirty="0" err="1" smtClean="0">
                <a:solidFill>
                  <a:srgbClr val="000000"/>
                </a:solidFill>
                <a:latin typeface="Consolas"/>
              </a:rPr>
              <a:t>ButtonPressed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&gt; handlers =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 List&lt;</a:t>
            </a:r>
            <a:r>
              <a:rPr lang="en-US" dirty="0" err="1" smtClean="0">
                <a:solidFill>
                  <a:srgbClr val="000000"/>
                </a:solidFill>
                <a:latin typeface="Consolas"/>
              </a:rPr>
              <a:t>ButtonPressed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&gt;();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public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void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AddHandler(ButtonPressed b)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 { 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  handlers.Add(b);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 }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public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void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Click() 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 {</a:t>
            </a:r>
          </a:p>
          <a:p>
            <a:r>
              <a:rPr lang="en-US" dirty="0" smtClean="0">
                <a:solidFill>
                  <a:srgbClr val="000000"/>
                </a:solidFill>
                <a:latin typeface="Consolas"/>
              </a:rPr>
              <a:t>  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foreach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 (</a:t>
            </a:r>
            <a:r>
              <a:rPr lang="en-US" dirty="0" err="1" smtClean="0">
                <a:solidFill>
                  <a:srgbClr val="000000"/>
                </a:solidFill>
                <a:latin typeface="Consolas"/>
              </a:rPr>
              <a:t>ButtonPressed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 b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in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 handlers)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    b(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this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);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 }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}</a:t>
            </a:r>
          </a:p>
          <a:p>
            <a:endParaRPr lang="nl-NL" dirty="0"/>
          </a:p>
        </p:txBody>
      </p:sp>
      <p:sp>
        <p:nvSpPr>
          <p:cNvPr id="5" name="Rounded Rectangular Callout 4"/>
          <p:cNvSpPr/>
          <p:nvPr/>
        </p:nvSpPr>
        <p:spPr>
          <a:xfrm>
            <a:off x="1600200" y="1371600"/>
            <a:ext cx="1752600" cy="765048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Delegate declaratie</a:t>
            </a:r>
            <a:endParaRPr lang="nl-NL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6629400" y="1447800"/>
            <a:ext cx="1600200" cy="917448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Lijst van methoden ipv objecten</a:t>
            </a:r>
            <a:endParaRPr lang="nl-NL" dirty="0"/>
          </a:p>
        </p:txBody>
      </p:sp>
      <p:sp>
        <p:nvSpPr>
          <p:cNvPr id="7" name="Rounded Rectangular Callout 6"/>
          <p:cNvSpPr/>
          <p:nvPr/>
        </p:nvSpPr>
        <p:spPr>
          <a:xfrm>
            <a:off x="457200" y="3733800"/>
            <a:ext cx="2667000" cy="612648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Aanroep van alle geregistreerde methoden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4572000" y="4953000"/>
            <a:ext cx="3200400" cy="137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NB: elke methode die dezelfde signatuur heeft als ButtonPressed kan nu worden geregistreerd bij de Button!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Een methode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1828800" y="2133600"/>
            <a:ext cx="499688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void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MyButtonPressed(Button b)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{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 Console.WriteLine(</a:t>
            </a:r>
            <a:r>
              <a:rPr lang="nl-NL" dirty="0" smtClean="0">
                <a:solidFill>
                  <a:srgbClr val="DC1414"/>
                </a:solidFill>
                <a:latin typeface="Consolas"/>
              </a:rPr>
              <a:t>"button Pressed"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);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}</a:t>
            </a:r>
          </a:p>
          <a:p>
            <a:endParaRPr lang="nl-NL" dirty="0"/>
          </a:p>
        </p:txBody>
      </p:sp>
      <p:sp>
        <p:nvSpPr>
          <p:cNvPr id="5" name="TextBox 4"/>
          <p:cNvSpPr txBox="1"/>
          <p:nvPr/>
        </p:nvSpPr>
        <p:spPr>
          <a:xfrm>
            <a:off x="2286000" y="4419600"/>
            <a:ext cx="58833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In class Button:</a:t>
            </a:r>
          </a:p>
          <a:p>
            <a:r>
              <a:rPr lang="en-US" dirty="0" smtClean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delegate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void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nsolas"/>
              </a:rPr>
              <a:t>ButtonPressed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(Button b);</a:t>
            </a:r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Main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2362200" y="1981200"/>
            <a:ext cx="39837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Button b =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new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Button();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b.AddHandler(MyButtonPressed);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b.Click();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2.3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r>
              <a:rPr lang="nl-NL" dirty="0" smtClean="0"/>
              <a:t>Zie werkcollegebundel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Action&lt;T&gt;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C# bevat een aantal voorgedefinieerde delegates. Een daarvan is </a:t>
            </a:r>
            <a:r>
              <a:rPr lang="nl-NL" dirty="0" smtClean="0">
                <a:latin typeface="Courier New" pitchFamily="49" charset="0"/>
                <a:cs typeface="Courier New" pitchFamily="49" charset="0"/>
              </a:rPr>
              <a:t>Action&lt;T&gt;</a:t>
            </a:r>
            <a:r>
              <a:rPr lang="nl-NL" dirty="0" smtClean="0"/>
              <a:t>.</a:t>
            </a:r>
          </a:p>
          <a:p>
            <a:r>
              <a:rPr lang="nl-NL" dirty="0" smtClean="0"/>
              <a:t>Vergelijk deze notatie met: </a:t>
            </a:r>
            <a:r>
              <a:rPr lang="nl-NL" dirty="0" smtClean="0">
                <a:latin typeface="Courier New" pitchFamily="49" charset="0"/>
                <a:cs typeface="Courier New" pitchFamily="49" charset="0"/>
              </a:rPr>
              <a:t>List&lt;T&gt;</a:t>
            </a:r>
          </a:p>
          <a:p>
            <a:r>
              <a:rPr lang="nl-NL" dirty="0" smtClean="0">
                <a:latin typeface="Courier New" pitchFamily="49" charset="0"/>
                <a:cs typeface="Courier New" pitchFamily="49" charset="0"/>
              </a:rPr>
              <a:t>Action&lt;T&gt;</a:t>
            </a:r>
            <a:r>
              <a:rPr lang="nl-NL" dirty="0" smtClean="0"/>
              <a:t> is een generieke delegate die </a:t>
            </a:r>
            <a:r>
              <a:rPr lang="nl-NL" dirty="0" smtClean="0">
                <a:latin typeface="Courier New" pitchFamily="49" charset="0"/>
                <a:cs typeface="Courier New" pitchFamily="49" charset="0"/>
              </a:rPr>
              <a:t>void</a:t>
            </a:r>
            <a:r>
              <a:rPr lang="nl-NL" dirty="0" smtClean="0"/>
              <a:t> teruggeeft en één argument van een nader te bepalen type heeft</a:t>
            </a:r>
          </a:p>
          <a:p>
            <a:r>
              <a:rPr lang="nl-NL" dirty="0" smtClean="0"/>
              <a:t>Bijvoorbeeld: </a:t>
            </a:r>
            <a:r>
              <a:rPr lang="nl-NL" dirty="0" smtClean="0">
                <a:latin typeface="Courier New" pitchFamily="49" charset="0"/>
                <a:cs typeface="Courier New" pitchFamily="49" charset="0"/>
              </a:rPr>
              <a:t>Action&lt;Button&gt;</a:t>
            </a:r>
            <a:r>
              <a:rPr lang="nl-NL" dirty="0" smtClean="0"/>
              <a:t> 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Herschrijf met Action&lt;T&gt;.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1676400"/>
            <a:ext cx="8669361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class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Button 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{</a:t>
            </a:r>
          </a:p>
          <a:p>
            <a:r>
              <a:rPr lang="en-US" dirty="0" smtClean="0">
                <a:solidFill>
                  <a:srgbClr val="000000"/>
                </a:solidFill>
                <a:latin typeface="Consolas"/>
              </a:rPr>
              <a:t> 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public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delegate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void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nsolas"/>
              </a:rPr>
              <a:t>ButtonPressed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(Button b);</a:t>
            </a:r>
          </a:p>
          <a:p>
            <a:r>
              <a:rPr lang="en-US" dirty="0" smtClean="0">
                <a:solidFill>
                  <a:srgbClr val="000000"/>
                </a:solidFill>
                <a:latin typeface="Consolas"/>
              </a:rPr>
              <a:t> 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private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 List&lt;</a:t>
            </a:r>
            <a:r>
              <a:rPr lang="en-US" dirty="0" err="1" smtClean="0">
                <a:solidFill>
                  <a:srgbClr val="000000"/>
                </a:solidFill>
                <a:latin typeface="Consolas"/>
              </a:rPr>
              <a:t>ButtonPressed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&gt; handlers =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 List&lt;</a:t>
            </a:r>
            <a:r>
              <a:rPr lang="en-US" dirty="0" err="1" smtClean="0">
                <a:solidFill>
                  <a:srgbClr val="000000"/>
                </a:solidFill>
                <a:latin typeface="Consolas"/>
              </a:rPr>
              <a:t>ButtonPressed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&gt;();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public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void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AddHandler(ButtonPressed b)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 { 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  handlers.Add(b);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 }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public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void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Click() 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 {</a:t>
            </a:r>
          </a:p>
          <a:p>
            <a:r>
              <a:rPr lang="en-US" dirty="0" smtClean="0">
                <a:solidFill>
                  <a:srgbClr val="000000"/>
                </a:solidFill>
                <a:latin typeface="Consolas"/>
              </a:rPr>
              <a:t>  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foreach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 (</a:t>
            </a:r>
            <a:r>
              <a:rPr lang="en-US" dirty="0" err="1" smtClean="0">
                <a:solidFill>
                  <a:srgbClr val="000000"/>
                </a:solidFill>
                <a:latin typeface="Consolas"/>
              </a:rPr>
              <a:t>ButtonPressed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 b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in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 handlers)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    b(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this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);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 }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}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Herschrijf met Action&lt;T&gt;.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1676400"/>
            <a:ext cx="8922635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class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Button 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{</a:t>
            </a:r>
            <a:endParaRPr lang="en-US" dirty="0" smtClean="0">
              <a:solidFill>
                <a:srgbClr val="000000"/>
              </a:solidFill>
              <a:latin typeface="Consolas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Consolas"/>
              </a:rPr>
              <a:t> 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private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 List&lt;Action&lt;Button&gt;&gt; handlers =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 List&lt;Action&lt;Button&gt;&gt;();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public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void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AddHandler(Action&lt;Button&gt; a)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 { 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  handlers.Add(a);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 }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public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void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Click() 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 {</a:t>
            </a:r>
          </a:p>
          <a:p>
            <a:r>
              <a:rPr lang="en-US" dirty="0" smtClean="0">
                <a:solidFill>
                  <a:srgbClr val="000000"/>
                </a:solidFill>
                <a:latin typeface="Consolas"/>
              </a:rPr>
              <a:t>   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foreach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 (Action&lt;Button&gt; a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in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 handlers)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     a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(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this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);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 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 }</a:t>
            </a:r>
            <a:endParaRPr lang="nl-NL" dirty="0" smtClean="0">
              <a:solidFill>
                <a:srgbClr val="000000"/>
              </a:solidFill>
              <a:latin typeface="Consolas"/>
            </a:endParaRP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}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Delegates en lambda’s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Action&lt;T&gt;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Er bestaan ook varianten van </a:t>
            </a:r>
            <a:r>
              <a:rPr lang="nl-NL" dirty="0" smtClean="0">
                <a:latin typeface="Courier New" pitchFamily="49" charset="0"/>
                <a:cs typeface="Courier New" pitchFamily="49" charset="0"/>
              </a:rPr>
              <a:t>Action </a:t>
            </a:r>
            <a:r>
              <a:rPr lang="nl-NL" dirty="0" smtClean="0"/>
              <a:t>met nul of meerdere argumenten:</a:t>
            </a:r>
          </a:p>
          <a:p>
            <a:r>
              <a:rPr lang="nl-NL" sz="2000" dirty="0" smtClean="0">
                <a:latin typeface="Courier New" pitchFamily="49" charset="0"/>
                <a:cs typeface="Courier New" pitchFamily="49" charset="0"/>
              </a:rPr>
              <a:t>Action&lt;&gt;, Action&lt;T1,T2&gt;, Action&lt;T1,T2,T3&gt;  </a:t>
            </a:r>
            <a:r>
              <a:rPr lang="nl-NL" dirty="0" smtClean="0"/>
              <a:t>etc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Predicate&lt;T,…&gt;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 smtClean="0"/>
              <a:t>Ook een voorgedefinieerde delegate</a:t>
            </a:r>
          </a:p>
          <a:p>
            <a:r>
              <a:rPr lang="nl-NL" dirty="0" smtClean="0"/>
              <a:t>Deze geeft een boolean terug (true of false)</a:t>
            </a:r>
          </a:p>
          <a:p>
            <a:r>
              <a:rPr lang="nl-NL" dirty="0" smtClean="0"/>
              <a:t>Bijvoorbeeld:</a:t>
            </a:r>
          </a:p>
          <a:p>
            <a:pPr lvl="1"/>
            <a:r>
              <a:rPr lang="nl-NL" dirty="0" smtClean="0"/>
              <a:t>Gegeven </a:t>
            </a:r>
            <a:r>
              <a:rPr lang="nl-NL" dirty="0" smtClean="0">
                <a:latin typeface="Courier New" pitchFamily="49" charset="0"/>
                <a:cs typeface="Courier New" pitchFamily="49" charset="0"/>
              </a:rPr>
              <a:t>bool LessThan(int x, int y)</a:t>
            </a:r>
          </a:p>
          <a:p>
            <a:pPr lvl="1"/>
            <a:r>
              <a:rPr lang="nl-NL" dirty="0" smtClean="0"/>
              <a:t>Gegeven</a:t>
            </a:r>
            <a:endParaRPr lang="nl-NL" dirty="0" smtClean="0"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nl-NL" dirty="0" smtClean="0">
                <a:latin typeface="Courier New" pitchFamily="49" charset="0"/>
                <a:cs typeface="Courier New" pitchFamily="49" charset="0"/>
              </a:rPr>
              <a:t>void DoSomeChecks(Predicate&lt;int,int&gt; p) </a:t>
            </a:r>
          </a:p>
          <a:p>
            <a:pPr lvl="1">
              <a:buNone/>
            </a:pPr>
            <a:r>
              <a:rPr lang="nl-NL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lvl="1">
              <a:buNone/>
            </a:pPr>
            <a:r>
              <a:rPr lang="nl-NL" dirty="0" smtClean="0">
                <a:latin typeface="Courier New" pitchFamily="49" charset="0"/>
                <a:cs typeface="Courier New" pitchFamily="49" charset="0"/>
              </a:rPr>
              <a:t>  Console.WriteLine(p(3,4));</a:t>
            </a:r>
          </a:p>
          <a:p>
            <a:pPr lvl="1">
              <a:buNone/>
            </a:pPr>
            <a:r>
              <a:rPr lang="nl-NL" dirty="0" smtClean="0">
                <a:latin typeface="Courier New" pitchFamily="49" charset="0"/>
                <a:cs typeface="Courier New" pitchFamily="49" charset="0"/>
              </a:rPr>
              <a:t>  Console.WriteLine(p(4,3));</a:t>
            </a:r>
          </a:p>
          <a:p>
            <a:pPr lvl="1">
              <a:buNone/>
            </a:pPr>
            <a:r>
              <a:rPr lang="nl-NL" dirty="0" smtClean="0">
                <a:latin typeface="Courier New" pitchFamily="49" charset="0"/>
                <a:cs typeface="Courier New" pitchFamily="49" charset="0"/>
              </a:rPr>
              <a:t>}  </a:t>
            </a:r>
          </a:p>
          <a:p>
            <a:pPr lvl="1">
              <a:buFontTx/>
              <a:buChar char="-"/>
            </a:pPr>
            <a:r>
              <a:rPr lang="nl-NL" dirty="0" smtClean="0"/>
              <a:t>Wat is output van:</a:t>
            </a:r>
            <a:r>
              <a:rPr lang="nl-N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nl-NL" dirty="0" smtClean="0">
                <a:latin typeface="Courier New" pitchFamily="49" charset="0"/>
                <a:cs typeface="Courier New" pitchFamily="49" charset="0"/>
              </a:rPr>
              <a:t>DoSomeChecks(LessThan)</a:t>
            </a:r>
            <a:r>
              <a:rPr lang="nl-NL" dirty="0" smtClean="0"/>
              <a:t> ?</a:t>
            </a:r>
            <a:r>
              <a:rPr lang="nl-NL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nl-NL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Anonieme methoden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Anoniem: zonder naam</a:t>
            </a:r>
          </a:p>
          <a:p>
            <a:endParaRPr lang="nl-NL" dirty="0" smtClean="0"/>
          </a:p>
          <a:p>
            <a:pPr>
              <a:buNone/>
            </a:pPr>
            <a:r>
              <a:rPr lang="nl-NL" sz="2000" dirty="0" smtClean="0">
                <a:solidFill>
                  <a:srgbClr val="000000"/>
                </a:solidFill>
                <a:latin typeface="Consolas"/>
              </a:rPr>
              <a:t>Button b = </a:t>
            </a:r>
            <a:r>
              <a:rPr lang="nl-NL" sz="2000" dirty="0" smtClean="0">
                <a:solidFill>
                  <a:srgbClr val="0000FF"/>
                </a:solidFill>
                <a:latin typeface="Consolas"/>
              </a:rPr>
              <a:t>new</a:t>
            </a:r>
            <a:r>
              <a:rPr lang="nl-NL" sz="2000" dirty="0" smtClean="0">
                <a:solidFill>
                  <a:srgbClr val="000000"/>
                </a:solidFill>
                <a:latin typeface="Consolas"/>
              </a:rPr>
              <a:t> Button();</a:t>
            </a:r>
          </a:p>
          <a:p>
            <a:pPr>
              <a:buNone/>
            </a:pPr>
            <a:r>
              <a:rPr lang="nl-NL" sz="2000" dirty="0" smtClean="0">
                <a:solidFill>
                  <a:srgbClr val="000000"/>
                </a:solidFill>
                <a:latin typeface="Consolas"/>
              </a:rPr>
              <a:t>b.AddHandler(</a:t>
            </a:r>
            <a:r>
              <a:rPr lang="nl-NL" sz="2000" dirty="0" smtClean="0">
                <a:solidFill>
                  <a:srgbClr val="0000FF"/>
                </a:solidFill>
                <a:latin typeface="Consolas"/>
              </a:rPr>
              <a:t>delegate</a:t>
            </a:r>
            <a:r>
              <a:rPr lang="nl-NL" sz="2000" dirty="0" smtClean="0">
                <a:solidFill>
                  <a:srgbClr val="000000"/>
                </a:solidFill>
                <a:latin typeface="Consolas"/>
              </a:rPr>
              <a:t>(Button b) </a:t>
            </a:r>
          </a:p>
          <a:p>
            <a:pPr>
              <a:buNone/>
            </a:pPr>
            <a:r>
              <a:rPr lang="nl-NL" sz="2000" dirty="0" smtClean="0">
                <a:solidFill>
                  <a:srgbClr val="000000"/>
                </a:solidFill>
                <a:latin typeface="Consolas"/>
              </a:rPr>
              <a:t>               {</a:t>
            </a:r>
          </a:p>
          <a:p>
            <a:pPr>
              <a:buNone/>
            </a:pPr>
            <a:r>
              <a:rPr lang="nl-NL" sz="2000" dirty="0" smtClean="0">
                <a:solidFill>
                  <a:srgbClr val="000000"/>
                </a:solidFill>
                <a:latin typeface="Consolas"/>
              </a:rPr>
              <a:t>                Console.WriteLine(</a:t>
            </a:r>
            <a:r>
              <a:rPr lang="nl-NL" sz="2000" dirty="0" smtClean="0">
                <a:solidFill>
                  <a:srgbClr val="DC1414"/>
                </a:solidFill>
                <a:latin typeface="Consolas"/>
              </a:rPr>
              <a:t>"button pressed"</a:t>
            </a:r>
            <a:r>
              <a:rPr lang="nl-NL" sz="2000" dirty="0" smtClean="0">
                <a:solidFill>
                  <a:srgbClr val="000000"/>
                </a:solidFill>
                <a:latin typeface="Consolas"/>
              </a:rPr>
              <a:t>);</a:t>
            </a:r>
          </a:p>
          <a:p>
            <a:pPr>
              <a:buNone/>
            </a:pPr>
            <a:r>
              <a:rPr lang="nl-NL" sz="2000" dirty="0" smtClean="0">
                <a:solidFill>
                  <a:srgbClr val="000000"/>
                </a:solidFill>
                <a:latin typeface="Consolas"/>
              </a:rPr>
              <a:t>               });</a:t>
            </a:r>
          </a:p>
          <a:p>
            <a:pPr>
              <a:buNone/>
            </a:pPr>
            <a:r>
              <a:rPr lang="nl-NL" sz="2000" dirty="0" smtClean="0">
                <a:solidFill>
                  <a:srgbClr val="000000"/>
                </a:solidFill>
                <a:latin typeface="Consolas"/>
              </a:rPr>
              <a:t>b.Click();</a:t>
            </a:r>
            <a:endParaRPr lang="nl-NL" sz="20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2.4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Zie werkcollegebundel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Anonieme methoden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Waar gaat het in principe om bij deze code en wat voor notatie zou er nog meer weg kunnen?</a:t>
            </a:r>
          </a:p>
          <a:p>
            <a:pPr>
              <a:buNone/>
            </a:pPr>
            <a:r>
              <a:rPr lang="nl-NL" sz="2000" dirty="0" smtClean="0">
                <a:solidFill>
                  <a:srgbClr val="000000"/>
                </a:solidFill>
                <a:latin typeface="Consolas"/>
              </a:rPr>
              <a:t>Button b = </a:t>
            </a:r>
            <a:r>
              <a:rPr lang="nl-NL" sz="2000" dirty="0" smtClean="0">
                <a:solidFill>
                  <a:srgbClr val="0000FF"/>
                </a:solidFill>
                <a:latin typeface="Consolas"/>
              </a:rPr>
              <a:t>new</a:t>
            </a:r>
            <a:r>
              <a:rPr lang="nl-NL" sz="2000" dirty="0" smtClean="0">
                <a:solidFill>
                  <a:srgbClr val="000000"/>
                </a:solidFill>
                <a:latin typeface="Consolas"/>
              </a:rPr>
              <a:t> Button();</a:t>
            </a:r>
          </a:p>
          <a:p>
            <a:pPr>
              <a:buNone/>
            </a:pPr>
            <a:r>
              <a:rPr lang="nl-NL" sz="2000" dirty="0" smtClean="0">
                <a:solidFill>
                  <a:srgbClr val="000000"/>
                </a:solidFill>
                <a:latin typeface="Consolas"/>
              </a:rPr>
              <a:t>b.AddHandler(</a:t>
            </a:r>
            <a:r>
              <a:rPr lang="nl-NL" sz="2000" dirty="0" smtClean="0">
                <a:solidFill>
                  <a:srgbClr val="0000FF"/>
                </a:solidFill>
                <a:latin typeface="Consolas"/>
              </a:rPr>
              <a:t>delegate</a:t>
            </a:r>
            <a:r>
              <a:rPr lang="nl-NL" sz="2000" dirty="0" smtClean="0">
                <a:solidFill>
                  <a:srgbClr val="000000"/>
                </a:solidFill>
                <a:latin typeface="Consolas"/>
              </a:rPr>
              <a:t>(Button b) </a:t>
            </a:r>
          </a:p>
          <a:p>
            <a:pPr>
              <a:buNone/>
            </a:pPr>
            <a:r>
              <a:rPr lang="nl-NL" sz="2000" dirty="0" smtClean="0">
                <a:solidFill>
                  <a:srgbClr val="000000"/>
                </a:solidFill>
                <a:latin typeface="Consolas"/>
              </a:rPr>
              <a:t>               {</a:t>
            </a:r>
          </a:p>
          <a:p>
            <a:pPr>
              <a:buNone/>
            </a:pPr>
            <a:r>
              <a:rPr lang="nl-NL" sz="2000" dirty="0" smtClean="0">
                <a:solidFill>
                  <a:srgbClr val="000000"/>
                </a:solidFill>
                <a:latin typeface="Consolas"/>
              </a:rPr>
              <a:t>                Console.WriteLine(</a:t>
            </a:r>
            <a:r>
              <a:rPr lang="nl-NL" sz="2000" dirty="0" smtClean="0">
                <a:solidFill>
                  <a:srgbClr val="DC1414"/>
                </a:solidFill>
                <a:latin typeface="Consolas"/>
              </a:rPr>
              <a:t>"button pressed"</a:t>
            </a:r>
            <a:r>
              <a:rPr lang="nl-NL" sz="2000" dirty="0" smtClean="0">
                <a:solidFill>
                  <a:srgbClr val="000000"/>
                </a:solidFill>
                <a:latin typeface="Consolas"/>
              </a:rPr>
              <a:t>);</a:t>
            </a:r>
          </a:p>
          <a:p>
            <a:pPr>
              <a:buNone/>
            </a:pPr>
            <a:r>
              <a:rPr lang="nl-NL" sz="2000" dirty="0" smtClean="0">
                <a:solidFill>
                  <a:srgbClr val="000000"/>
                </a:solidFill>
                <a:latin typeface="Consolas"/>
              </a:rPr>
              <a:t>               });</a:t>
            </a:r>
          </a:p>
          <a:p>
            <a:pPr>
              <a:buNone/>
            </a:pPr>
            <a:r>
              <a:rPr lang="nl-NL" sz="2000" dirty="0" smtClean="0">
                <a:solidFill>
                  <a:srgbClr val="000000"/>
                </a:solidFill>
                <a:latin typeface="Consolas"/>
              </a:rPr>
              <a:t>b.Click();</a:t>
            </a:r>
            <a:endParaRPr lang="nl-NL" sz="20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Anonieme methoden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Waar gaat het in principe om bij deze code en wat voor notatie zou er nog meer weg kunnen?</a:t>
            </a:r>
          </a:p>
          <a:p>
            <a:pPr>
              <a:buNone/>
            </a:pPr>
            <a:r>
              <a:rPr lang="nl-NL" sz="2000" dirty="0" smtClean="0">
                <a:solidFill>
                  <a:srgbClr val="000000"/>
                </a:solidFill>
                <a:latin typeface="Consolas"/>
              </a:rPr>
              <a:t>Button b = </a:t>
            </a:r>
            <a:r>
              <a:rPr lang="nl-NL" sz="2000" dirty="0" smtClean="0">
                <a:solidFill>
                  <a:srgbClr val="0000FF"/>
                </a:solidFill>
                <a:latin typeface="Consolas"/>
              </a:rPr>
              <a:t>new</a:t>
            </a:r>
            <a:r>
              <a:rPr lang="nl-NL" sz="2000" dirty="0" smtClean="0">
                <a:solidFill>
                  <a:srgbClr val="000000"/>
                </a:solidFill>
                <a:latin typeface="Consolas"/>
              </a:rPr>
              <a:t> Button();</a:t>
            </a:r>
          </a:p>
          <a:p>
            <a:pPr>
              <a:buNone/>
            </a:pPr>
            <a:r>
              <a:rPr lang="nl-NL" sz="2000" dirty="0" smtClean="0">
                <a:solidFill>
                  <a:srgbClr val="000000"/>
                </a:solidFill>
                <a:latin typeface="Consolas"/>
              </a:rPr>
              <a:t>b.AddHandler(</a:t>
            </a:r>
            <a:r>
              <a:rPr lang="nl-NL" sz="2000" dirty="0" smtClean="0">
                <a:solidFill>
                  <a:schemeClr val="accent1">
                    <a:alpha val="50000"/>
                  </a:schemeClr>
                </a:solidFill>
                <a:latin typeface="Consolas"/>
              </a:rPr>
              <a:t>delegate(Button </a:t>
            </a:r>
            <a:r>
              <a:rPr lang="nl-NL" sz="2000" dirty="0" smtClean="0">
                <a:solidFill>
                  <a:srgbClr val="000000"/>
                </a:solidFill>
                <a:latin typeface="Consolas"/>
              </a:rPr>
              <a:t>b</a:t>
            </a:r>
            <a:r>
              <a:rPr lang="nl-NL" sz="2000" dirty="0" smtClean="0">
                <a:solidFill>
                  <a:schemeClr val="accent1">
                    <a:alpha val="50000"/>
                  </a:schemeClr>
                </a:solidFill>
                <a:latin typeface="Consolas"/>
              </a:rPr>
              <a:t>)</a:t>
            </a:r>
            <a:r>
              <a:rPr lang="nl-NL" sz="2000" dirty="0" smtClean="0">
                <a:solidFill>
                  <a:srgbClr val="000000"/>
                </a:solidFill>
                <a:latin typeface="Consolas"/>
              </a:rPr>
              <a:t> </a:t>
            </a:r>
          </a:p>
          <a:p>
            <a:pPr>
              <a:buNone/>
            </a:pPr>
            <a:r>
              <a:rPr lang="nl-NL" sz="2000" dirty="0" smtClean="0">
                <a:solidFill>
                  <a:srgbClr val="000000"/>
                </a:solidFill>
                <a:latin typeface="Consolas"/>
              </a:rPr>
              <a:t>               {</a:t>
            </a:r>
          </a:p>
          <a:p>
            <a:pPr>
              <a:buNone/>
            </a:pPr>
            <a:r>
              <a:rPr lang="nl-NL" sz="2000" dirty="0" smtClean="0">
                <a:solidFill>
                  <a:srgbClr val="000000"/>
                </a:solidFill>
                <a:latin typeface="Consolas"/>
              </a:rPr>
              <a:t>                Console.WriteLine(</a:t>
            </a:r>
            <a:r>
              <a:rPr lang="nl-NL" sz="2000" dirty="0" smtClean="0">
                <a:solidFill>
                  <a:srgbClr val="DC1414"/>
                </a:solidFill>
                <a:latin typeface="Consolas"/>
              </a:rPr>
              <a:t>"button pressed"</a:t>
            </a:r>
            <a:r>
              <a:rPr lang="nl-NL" sz="2000" dirty="0" smtClean="0">
                <a:solidFill>
                  <a:srgbClr val="000000"/>
                </a:solidFill>
                <a:latin typeface="Consolas"/>
              </a:rPr>
              <a:t>);</a:t>
            </a:r>
          </a:p>
          <a:p>
            <a:pPr>
              <a:buNone/>
            </a:pPr>
            <a:r>
              <a:rPr lang="nl-NL" sz="2000" dirty="0" smtClean="0">
                <a:solidFill>
                  <a:srgbClr val="000000"/>
                </a:solidFill>
                <a:latin typeface="Consolas"/>
              </a:rPr>
              <a:t>               });</a:t>
            </a:r>
          </a:p>
          <a:p>
            <a:pPr>
              <a:buNone/>
            </a:pPr>
            <a:r>
              <a:rPr lang="nl-NL" sz="2000" dirty="0" smtClean="0">
                <a:solidFill>
                  <a:srgbClr val="000000"/>
                </a:solidFill>
                <a:latin typeface="Consolas"/>
              </a:rPr>
              <a:t>b.Click();</a:t>
            </a:r>
          </a:p>
          <a:p>
            <a:pPr>
              <a:buNone/>
            </a:pPr>
            <a:endParaRPr lang="nl-NL" sz="2000" dirty="0" smtClean="0">
              <a:solidFill>
                <a:srgbClr val="000000"/>
              </a:solidFill>
              <a:latin typeface="Consolas"/>
            </a:endParaRPr>
          </a:p>
          <a:p>
            <a:pPr>
              <a:buNone/>
            </a:pPr>
            <a:endParaRPr lang="nl-NL" sz="20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33400" y="5486400"/>
            <a:ext cx="822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nl-NL" dirty="0" smtClean="0"/>
              <a:t> Het gaat de hele tijd om een delegate die een button als argument heeft.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Het enige wat kan variëren is de naam van de button (hoewel we die in dit voorbeeld niet gebruiken) en de body van de methode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Kortere notatie: lambda-functies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sz="2000" dirty="0" smtClean="0">
                <a:solidFill>
                  <a:srgbClr val="000000"/>
                </a:solidFill>
                <a:latin typeface="Consolas"/>
              </a:rPr>
              <a:t>Button b = </a:t>
            </a:r>
            <a:r>
              <a:rPr lang="nl-NL" sz="2000" dirty="0" smtClean="0">
                <a:solidFill>
                  <a:srgbClr val="0000FF"/>
                </a:solidFill>
                <a:latin typeface="Consolas"/>
              </a:rPr>
              <a:t>new</a:t>
            </a:r>
            <a:r>
              <a:rPr lang="nl-NL" sz="2000" dirty="0" smtClean="0">
                <a:solidFill>
                  <a:srgbClr val="000000"/>
                </a:solidFill>
                <a:latin typeface="Consolas"/>
              </a:rPr>
              <a:t> Button();</a:t>
            </a:r>
          </a:p>
          <a:p>
            <a:pPr>
              <a:buNone/>
            </a:pPr>
            <a:r>
              <a:rPr lang="nl-NL" sz="2000" dirty="0" smtClean="0">
                <a:solidFill>
                  <a:srgbClr val="000000"/>
                </a:solidFill>
                <a:latin typeface="Consolas"/>
              </a:rPr>
              <a:t>b.AddHandler(btn =&gt;</a:t>
            </a:r>
            <a:r>
              <a:rPr lang="nl-NL" sz="2000" dirty="0" smtClean="0">
                <a:solidFill>
                  <a:schemeClr val="accent1">
                    <a:alpha val="50000"/>
                  </a:schemeClr>
                </a:solidFill>
                <a:latin typeface="Consolas"/>
              </a:rPr>
              <a:t> </a:t>
            </a:r>
            <a:r>
              <a:rPr lang="nl-NL" sz="2000" dirty="0" smtClean="0">
                <a:solidFill>
                  <a:srgbClr val="000000"/>
                </a:solidFill>
                <a:latin typeface="Consolas"/>
              </a:rPr>
              <a:t>Console.WriteLine(</a:t>
            </a:r>
            <a:r>
              <a:rPr lang="nl-NL" sz="2000" dirty="0" smtClean="0">
                <a:solidFill>
                  <a:srgbClr val="DC1414"/>
                </a:solidFill>
                <a:latin typeface="Consolas"/>
              </a:rPr>
              <a:t>"button pressed"</a:t>
            </a:r>
            <a:r>
              <a:rPr lang="nl-NL" sz="2000" dirty="0" smtClean="0">
                <a:solidFill>
                  <a:srgbClr val="000000"/>
                </a:solidFill>
                <a:latin typeface="Consolas"/>
              </a:rPr>
              <a:t>));</a:t>
            </a:r>
          </a:p>
          <a:p>
            <a:pPr>
              <a:buNone/>
            </a:pPr>
            <a:r>
              <a:rPr lang="nl-NL" sz="2000" dirty="0" smtClean="0">
                <a:solidFill>
                  <a:srgbClr val="000000"/>
                </a:solidFill>
                <a:latin typeface="Consolas"/>
              </a:rPr>
              <a:t>b.Click();</a:t>
            </a:r>
          </a:p>
          <a:p>
            <a:pPr>
              <a:buNone/>
            </a:pPr>
            <a:endParaRPr lang="nl-NL" sz="2000" dirty="0" smtClean="0">
              <a:solidFill>
                <a:srgbClr val="000000"/>
              </a:solidFill>
              <a:latin typeface="Consolas"/>
            </a:endParaRPr>
          </a:p>
          <a:p>
            <a:pPr>
              <a:buNone/>
            </a:pPr>
            <a:endParaRPr lang="nl-NL" sz="20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Lambda-functies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Algemene notatie bij 1 argument en 1 expressie:</a:t>
            </a:r>
          </a:p>
          <a:p>
            <a:pPr>
              <a:buNone/>
            </a:pPr>
            <a:r>
              <a:rPr lang="nl-NL" dirty="0" smtClean="0"/>
              <a:t>	</a:t>
            </a:r>
            <a:r>
              <a:rPr lang="nl-NL" dirty="0" smtClean="0">
                <a:latin typeface="Courier New" pitchFamily="49" charset="0"/>
                <a:cs typeface="Courier New" pitchFamily="49" charset="0"/>
              </a:rPr>
              <a:t>x =&gt; expressie</a:t>
            </a:r>
          </a:p>
          <a:p>
            <a:r>
              <a:rPr lang="nl-NL" dirty="0" smtClean="0"/>
              <a:t>Matcht met een delegate als volgt:</a:t>
            </a:r>
          </a:p>
          <a:p>
            <a:pPr lvl="1">
              <a:buNone/>
            </a:pPr>
            <a:r>
              <a:rPr lang="nl-NL" dirty="0" smtClean="0">
                <a:latin typeface="Courier New" pitchFamily="49" charset="0"/>
                <a:cs typeface="Courier New" pitchFamily="49" charset="0"/>
              </a:rPr>
              <a:t>delegate(&lt;type van x&gt; x) </a:t>
            </a:r>
          </a:p>
          <a:p>
            <a:pPr lvl="1">
              <a:buNone/>
            </a:pPr>
            <a:r>
              <a:rPr lang="nl-NL" dirty="0" smtClean="0">
                <a:latin typeface="Courier New" pitchFamily="49" charset="0"/>
                <a:cs typeface="Courier New" pitchFamily="49" charset="0"/>
              </a:rPr>
              <a:t>{ return expressie; };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Lambda-functies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Algemene notatie bij meerdere argument en 1 expressie:</a:t>
            </a:r>
          </a:p>
          <a:p>
            <a:pPr>
              <a:buNone/>
            </a:pPr>
            <a:r>
              <a:rPr lang="nl-NL" dirty="0" smtClean="0"/>
              <a:t>	(</a:t>
            </a:r>
            <a:r>
              <a:rPr lang="nl-NL" dirty="0" smtClean="0">
                <a:latin typeface="Courier New" pitchFamily="49" charset="0"/>
                <a:cs typeface="Courier New" pitchFamily="49" charset="0"/>
              </a:rPr>
              <a:t>x,y,..) =&gt; expressie</a:t>
            </a:r>
          </a:p>
          <a:p>
            <a:r>
              <a:rPr lang="nl-NL" dirty="0" smtClean="0"/>
              <a:t>Matcht met een delegate als volgt:</a:t>
            </a:r>
          </a:p>
          <a:p>
            <a:pPr lvl="1">
              <a:buNone/>
            </a:pPr>
            <a:r>
              <a:rPr lang="nl-NL" sz="2000" dirty="0" smtClean="0">
                <a:latin typeface="Courier New" pitchFamily="49" charset="0"/>
                <a:cs typeface="Courier New" pitchFamily="49" charset="0"/>
              </a:rPr>
              <a:t>delegate(&lt;type van x&gt; x, &lt;type van y&gt; y,..) </a:t>
            </a:r>
          </a:p>
          <a:p>
            <a:pPr lvl="1">
              <a:buNone/>
            </a:pPr>
            <a:r>
              <a:rPr lang="nl-NL" sz="2000" dirty="0" smtClean="0">
                <a:latin typeface="Courier New" pitchFamily="49" charset="0"/>
                <a:cs typeface="Courier New" pitchFamily="49" charset="0"/>
              </a:rPr>
              <a:t>{ return expressie; };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Lambda-functies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Algemene notatie bij meerdere statements/expressies:</a:t>
            </a:r>
          </a:p>
          <a:p>
            <a:pPr>
              <a:buNone/>
            </a:pPr>
            <a:r>
              <a:rPr lang="nl-NL" dirty="0" smtClean="0"/>
              <a:t>	</a:t>
            </a:r>
            <a:r>
              <a:rPr lang="nl-NL" sz="2800" dirty="0" smtClean="0"/>
              <a:t>(</a:t>
            </a:r>
            <a:r>
              <a:rPr lang="nl-NL" sz="2800" dirty="0" smtClean="0">
                <a:latin typeface="Courier New" pitchFamily="49" charset="0"/>
                <a:cs typeface="Courier New" pitchFamily="49" charset="0"/>
              </a:rPr>
              <a:t>x,y,..) =&gt; { …; return expressie; }</a:t>
            </a:r>
          </a:p>
          <a:p>
            <a:r>
              <a:rPr lang="nl-NL" dirty="0" smtClean="0"/>
              <a:t>Matcht met een delegate als volgt:</a:t>
            </a:r>
          </a:p>
          <a:p>
            <a:pPr lvl="1">
              <a:buNone/>
            </a:pPr>
            <a:r>
              <a:rPr lang="nl-NL" sz="2000" dirty="0" smtClean="0">
                <a:latin typeface="Courier New" pitchFamily="49" charset="0"/>
                <a:cs typeface="Courier New" pitchFamily="49" charset="0"/>
              </a:rPr>
              <a:t>delegate(&lt;type van x&gt; x, &lt;type van y&gt; y,..) </a:t>
            </a:r>
          </a:p>
          <a:p>
            <a:pPr lvl="1">
              <a:buNone/>
            </a:pPr>
            <a:r>
              <a:rPr lang="nl-NL" sz="2000" dirty="0" smtClean="0">
                <a:latin typeface="Courier New" pitchFamily="49" charset="0"/>
                <a:cs typeface="Courier New" pitchFamily="49" charset="0"/>
              </a:rPr>
              <a:t>{ …; return expressie; };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Delegates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Naast classes, interfaces, polymorfisme kent C# nog een belangrijk concept om je code uitbreidbaar en herbruikbaar te maken</a:t>
            </a:r>
          </a:p>
          <a:p>
            <a:r>
              <a:rPr lang="nl-NL" dirty="0" smtClean="0"/>
              <a:t>Een functioneel concept: delegates</a:t>
            </a:r>
          </a:p>
          <a:p>
            <a:r>
              <a:rPr lang="nl-NL" dirty="0" smtClean="0"/>
              <a:t>Waar references een soort pointers naar objecten zijn, zijn delegates een soort pointers naar methoden van classes!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Func&lt;…&gt;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Een algemene delegate om (anonieme) methoden, anonieme delegates en lambda-functies  te kunnen “bewaren”</a:t>
            </a:r>
          </a:p>
          <a:p>
            <a:r>
              <a:rPr lang="nl-NL" dirty="0" err="1" smtClean="0"/>
              <a:t>Func</a:t>
            </a:r>
            <a:r>
              <a:rPr lang="nl-NL" dirty="0" smtClean="0"/>
              <a:t>&lt;</a:t>
            </a:r>
            <a:r>
              <a:rPr lang="nl-NL" dirty="0" smtClean="0"/>
              <a:t>arg1,arg2,…,resultaat&gt;</a:t>
            </a:r>
          </a:p>
          <a:p>
            <a:r>
              <a:rPr lang="nl-NL" dirty="0" err="1" smtClean="0"/>
              <a:t>Func</a:t>
            </a:r>
            <a:r>
              <a:rPr lang="nl-NL" dirty="0" smtClean="0"/>
              <a:t>&lt;</a:t>
            </a:r>
            <a:r>
              <a:rPr lang="nl-NL" dirty="0" smtClean="0"/>
              <a:t>int&gt; : een functie zonder argument die een int teruggeeft</a:t>
            </a:r>
          </a:p>
          <a:p>
            <a:r>
              <a:rPr lang="nl-NL" dirty="0" err="1" smtClean="0"/>
              <a:t>Func</a:t>
            </a:r>
            <a:r>
              <a:rPr lang="nl-NL" dirty="0" smtClean="0"/>
              <a:t>&lt; </a:t>
            </a:r>
            <a:r>
              <a:rPr lang="nl-NL" dirty="0" smtClean="0"/>
              <a:t>String,int&gt;: een functie die een String als argument heeft en een int teruggeeft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>
                <a:solidFill>
                  <a:srgbClr val="2B91AF"/>
                </a:solidFill>
                <a:latin typeface="Consolas"/>
              </a:rPr>
              <a:t>Func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&lt;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,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&gt; add = x =&gt; x + 1;</a:t>
            </a:r>
          </a:p>
          <a:p>
            <a:pPr>
              <a:buNone/>
            </a:pPr>
            <a:r>
              <a:rPr lang="nl-NL" dirty="0" smtClean="0">
                <a:solidFill>
                  <a:srgbClr val="0000FF"/>
                </a:solidFill>
                <a:latin typeface="Consolas"/>
              </a:rPr>
              <a:t>int y = add(1); // wat is y?</a:t>
            </a:r>
          </a:p>
          <a:p>
            <a:pPr>
              <a:buNone/>
            </a:pPr>
            <a:endParaRPr lang="nl-NL" dirty="0" smtClean="0">
              <a:solidFill>
                <a:srgbClr val="0000FF"/>
              </a:solidFill>
              <a:latin typeface="Consolas"/>
            </a:endParaRP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sz="2400" dirty="0" smtClean="0">
                <a:solidFill>
                  <a:srgbClr val="2B91AF"/>
                </a:solidFill>
                <a:latin typeface="Consolas"/>
              </a:rPr>
              <a:t>Func&lt;String, </a:t>
            </a:r>
            <a:r>
              <a:rPr lang="nl-NL" sz="2400" dirty="0" smtClean="0">
                <a:solidFill>
                  <a:srgbClr val="0000FF"/>
                </a:solidFill>
                <a:latin typeface="Consolas"/>
              </a:rPr>
              <a:t>int&gt; parse = x =&gt; </a:t>
            </a:r>
            <a:r>
              <a:rPr lang="nl-NL" sz="2400" dirty="0" smtClean="0">
                <a:solidFill>
                  <a:srgbClr val="2B91AF"/>
                </a:solidFill>
                <a:latin typeface="Consolas"/>
              </a:rPr>
              <a:t>Int32.Parse(x);</a:t>
            </a:r>
          </a:p>
          <a:p>
            <a:pPr>
              <a:buNone/>
            </a:pPr>
            <a:endParaRPr lang="nl-NL" sz="2400" dirty="0" smtClean="0">
              <a:solidFill>
                <a:srgbClr val="2B91AF"/>
              </a:solidFill>
              <a:latin typeface="Consolas"/>
            </a:endParaRPr>
          </a:p>
          <a:p>
            <a:pPr>
              <a:buNone/>
            </a:pPr>
            <a:r>
              <a:rPr lang="nl-NL" sz="2400" dirty="0" smtClean="0">
                <a:solidFill>
                  <a:srgbClr val="2B91AF"/>
                </a:solidFill>
                <a:latin typeface="Consolas"/>
              </a:rPr>
              <a:t>int y = parse(</a:t>
            </a:r>
            <a:r>
              <a:rPr lang="nl-NL" sz="2400" dirty="0" smtClean="0">
                <a:solidFill>
                  <a:srgbClr val="A31515"/>
                </a:solidFill>
                <a:latin typeface="Consolas"/>
              </a:rPr>
              <a:t>"4");</a:t>
            </a:r>
          </a:p>
          <a:p>
            <a:pPr>
              <a:buNone/>
            </a:pPr>
            <a:r>
              <a:rPr lang="nl-NL" sz="2400" dirty="0" smtClean="0">
                <a:solidFill>
                  <a:srgbClr val="0000FF"/>
                </a:solidFill>
                <a:latin typeface="Consolas"/>
              </a:rPr>
              <a:t>// Wat is y?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sz="2400" dirty="0" smtClean="0">
                <a:solidFill>
                  <a:srgbClr val="2B91AF"/>
                </a:solidFill>
                <a:latin typeface="Consolas"/>
              </a:rPr>
              <a:t>// Korter:</a:t>
            </a:r>
          </a:p>
          <a:p>
            <a:pPr>
              <a:buNone/>
            </a:pPr>
            <a:r>
              <a:rPr lang="nl-NL" sz="2400" dirty="0" smtClean="0">
                <a:solidFill>
                  <a:srgbClr val="2B91AF"/>
                </a:solidFill>
                <a:latin typeface="Consolas"/>
              </a:rPr>
              <a:t>Func&lt;String, </a:t>
            </a:r>
            <a:r>
              <a:rPr lang="nl-NL" sz="2400" dirty="0" smtClean="0">
                <a:solidFill>
                  <a:srgbClr val="0000FF"/>
                </a:solidFill>
                <a:latin typeface="Consolas"/>
              </a:rPr>
              <a:t>int&gt; parse = </a:t>
            </a:r>
            <a:r>
              <a:rPr lang="nl-NL" sz="2400" dirty="0" smtClean="0">
                <a:solidFill>
                  <a:srgbClr val="2B91AF"/>
                </a:solidFill>
                <a:latin typeface="Consolas"/>
              </a:rPr>
              <a:t>Int32.Parse;</a:t>
            </a:r>
          </a:p>
          <a:p>
            <a:pPr>
              <a:buNone/>
            </a:pPr>
            <a:endParaRPr lang="nl-NL" sz="2400" dirty="0" smtClean="0">
              <a:solidFill>
                <a:srgbClr val="2B91AF"/>
              </a:solidFill>
              <a:latin typeface="Consolas"/>
            </a:endParaRPr>
          </a:p>
          <a:p>
            <a:pPr>
              <a:buNone/>
            </a:pPr>
            <a:r>
              <a:rPr lang="nl-NL" sz="2400" dirty="0" smtClean="0">
                <a:solidFill>
                  <a:srgbClr val="2B91AF"/>
                </a:solidFill>
                <a:latin typeface="Consolas"/>
              </a:rPr>
              <a:t>int y = parse(</a:t>
            </a:r>
            <a:r>
              <a:rPr lang="nl-NL" sz="2400" dirty="0" smtClean="0">
                <a:solidFill>
                  <a:srgbClr val="A31515"/>
                </a:solidFill>
                <a:latin typeface="Consolas"/>
              </a:rPr>
              <a:t>"4");</a:t>
            </a:r>
          </a:p>
          <a:p>
            <a:pPr>
              <a:buNone/>
            </a:pPr>
            <a:r>
              <a:rPr lang="nl-NL" sz="2400" dirty="0" smtClean="0">
                <a:solidFill>
                  <a:srgbClr val="0000FF"/>
                </a:solidFill>
                <a:latin typeface="Consolas"/>
              </a:rPr>
              <a:t>// Wat is y?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Opgave 2.5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Zie werkcollegebundel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Delegates vs objects</a:t>
            </a:r>
            <a:endParaRPr lang="nl-NL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676400"/>
            <a:ext cx="6248399" cy="5037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Wanneer delegates gebruiken?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mtClean="0"/>
              <a:t>Meestal als je een class aan het doorgeven bent met daarin slechts één methode</a:t>
            </a:r>
            <a:endParaRPr lang="nl-NL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Class Button met ClickHandler</a:t>
            </a:r>
          </a:p>
          <a:p>
            <a:r>
              <a:rPr lang="nl-NL" dirty="0" smtClean="0"/>
              <a:t>Als er op de knop wordt geklikt wordt er een stukje code uitgevoerd in de ClickHandler</a:t>
            </a:r>
          </a:p>
          <a:p>
            <a:r>
              <a:rPr lang="nl-NL" dirty="0" smtClean="0"/>
              <a:t>Java-typische oplossing (ook GWT): ClickHandler is een interface met 1 methode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ClickHandler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1905000" y="1981200"/>
            <a:ext cx="411042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interface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ClickHandler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{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void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ButtonPressed(Button b);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}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Button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1981200"/>
            <a:ext cx="8416086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class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Button 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{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private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List&lt;ClickHandler&gt; handlers =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new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List&lt;ClickHandler&gt;();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public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void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AddHandler(ClickHandler m)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 { 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  handlers.Add(m);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 }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public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void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Click() 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 {</a:t>
            </a:r>
          </a:p>
          <a:p>
            <a:r>
              <a:rPr lang="sv-SE" dirty="0" smtClean="0">
                <a:solidFill>
                  <a:srgbClr val="000000"/>
                </a:solidFill>
                <a:latin typeface="Consolas"/>
              </a:rPr>
              <a:t>    </a:t>
            </a:r>
            <a:r>
              <a:rPr lang="sv-SE" dirty="0" smtClean="0">
                <a:solidFill>
                  <a:srgbClr val="0000FF"/>
                </a:solidFill>
                <a:latin typeface="Consolas"/>
              </a:rPr>
              <a:t>foreach</a:t>
            </a:r>
            <a:r>
              <a:rPr lang="sv-SE" dirty="0" smtClean="0">
                <a:solidFill>
                  <a:srgbClr val="000000"/>
                </a:solidFill>
                <a:latin typeface="Consolas"/>
              </a:rPr>
              <a:t> (ClickHandler m </a:t>
            </a:r>
            <a:r>
              <a:rPr lang="sv-SE" dirty="0" smtClean="0">
                <a:solidFill>
                  <a:srgbClr val="0000FF"/>
                </a:solidFill>
                <a:latin typeface="Consolas"/>
              </a:rPr>
              <a:t>in</a:t>
            </a:r>
            <a:r>
              <a:rPr lang="sv-SE" dirty="0" smtClean="0">
                <a:solidFill>
                  <a:srgbClr val="000000"/>
                </a:solidFill>
                <a:latin typeface="Consolas"/>
              </a:rPr>
              <a:t> handlers)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     m.ButtonPressed(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this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);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 }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}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ClickHandler Implementatie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1676400" y="1524000"/>
            <a:ext cx="588334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class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MyClickHandler : ClickHandler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{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public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void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ButtonPressed(Button b)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 {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  Console.WriteLine(</a:t>
            </a:r>
            <a:r>
              <a:rPr lang="nl-NL" dirty="0" smtClean="0">
                <a:solidFill>
                  <a:srgbClr val="DC1414"/>
                </a:solidFill>
                <a:latin typeface="Consolas"/>
              </a:rPr>
              <a:t>"Button got pressed"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);  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 }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}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929</TotalTime>
  <Words>1251</Words>
  <Application>Microsoft Macintosh PowerPoint</Application>
  <PresentationFormat>Diavoorstelling (4:3)</PresentationFormat>
  <Paragraphs>213</Paragraphs>
  <Slides>34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34</vt:i4>
      </vt:variant>
    </vt:vector>
  </HeadingPairs>
  <TitlesOfParts>
    <vt:vector size="35" baseType="lpstr">
      <vt:lpstr>Office Theme</vt:lpstr>
      <vt:lpstr>.NET Programmeren</vt:lpstr>
      <vt:lpstr>Agenda</vt:lpstr>
      <vt:lpstr>Delegates</vt:lpstr>
      <vt:lpstr>Delegates vs objects</vt:lpstr>
      <vt:lpstr>Wanneer delegates gebruiken?</vt:lpstr>
      <vt:lpstr>Voorbeeld</vt:lpstr>
      <vt:lpstr>ClickHandler</vt:lpstr>
      <vt:lpstr>Button</vt:lpstr>
      <vt:lpstr>ClickHandler Implementatie</vt:lpstr>
      <vt:lpstr>Main</vt:lpstr>
      <vt:lpstr>Delegates</vt:lpstr>
      <vt:lpstr>Hoe declareer je een delegate type?</vt:lpstr>
      <vt:lpstr>De nieuwe Button-class</vt:lpstr>
      <vt:lpstr>Een methode</vt:lpstr>
      <vt:lpstr>Main</vt:lpstr>
      <vt:lpstr>Opgave 2.3</vt:lpstr>
      <vt:lpstr>Action&lt;T&gt;</vt:lpstr>
      <vt:lpstr>Herschrijf met Action&lt;T&gt;.</vt:lpstr>
      <vt:lpstr>Herschrijf met Action&lt;T&gt;.</vt:lpstr>
      <vt:lpstr>Action&lt;T&gt;</vt:lpstr>
      <vt:lpstr>Predicate&lt;T,…&gt;</vt:lpstr>
      <vt:lpstr>Anonieme methoden</vt:lpstr>
      <vt:lpstr>Opgave 2.4</vt:lpstr>
      <vt:lpstr>Anonieme methoden</vt:lpstr>
      <vt:lpstr>Anonieme methoden</vt:lpstr>
      <vt:lpstr>Kortere notatie: lambda-functies</vt:lpstr>
      <vt:lpstr>Lambda-functies</vt:lpstr>
      <vt:lpstr>Lambda-functies</vt:lpstr>
      <vt:lpstr>Lambda-functies</vt:lpstr>
      <vt:lpstr>Func&lt;…&gt;</vt:lpstr>
      <vt:lpstr>Voorbeelden</vt:lpstr>
      <vt:lpstr>Voorbeelden</vt:lpstr>
      <vt:lpstr>Voorbeelden</vt:lpstr>
      <vt:lpstr>Opgave 2.5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.NET Programmeren</dc:title>
  <dc:creator/>
  <cp:lastModifiedBy>Michiel Borkent</cp:lastModifiedBy>
  <cp:revision>90</cp:revision>
  <dcterms:created xsi:type="dcterms:W3CDTF">2006-08-16T00:00:00Z</dcterms:created>
  <dcterms:modified xsi:type="dcterms:W3CDTF">2012-04-19T13:32:38Z</dcterms:modified>
</cp:coreProperties>
</file>