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80" r:id="rId4"/>
    <p:sldId id="28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76" r:id="rId17"/>
    <p:sldId id="271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Michiel </a:t>
            </a:r>
            <a:r>
              <a:rPr lang="nl-NL" smtClean="0"/>
              <a:t>Borkent </a:t>
            </a:r>
            <a:endParaRPr lang="nl-NL" smtClean="0"/>
          </a:p>
          <a:p>
            <a:r>
              <a:rPr lang="nl-NL" smtClean="0"/>
              <a:t>Week </a:t>
            </a:r>
            <a:r>
              <a:rPr lang="nl-NL" dirty="0" smtClean="0"/>
              <a:t>2 – Les 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C# virtual/override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referentie-type bepaalt welke methode er wordt uitgevoerd</a:t>
            </a:r>
          </a:p>
          <a:p>
            <a:r>
              <a:rPr lang="nl-NL" dirty="0" smtClean="0"/>
              <a:t>Tenzij je expliciet! virtual en override gebruikt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A b = </a:t>
            </a:r>
            <a:r>
              <a:rPr lang="nl-NL" sz="27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 B();</a:t>
            </a:r>
            <a:br>
              <a:rPr lang="nl-NL" sz="2700" dirty="0" smtClean="0">
                <a:solidFill>
                  <a:srgbClr val="000000"/>
                </a:solidFill>
                <a:latin typeface="Consolas"/>
              </a:rPr>
            </a:br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Console.WriteLine(b.MyString());</a:t>
            </a:r>
            <a:br>
              <a:rPr lang="nl-NL" sz="2700" dirty="0" smtClean="0">
                <a:solidFill>
                  <a:srgbClr val="000000"/>
                </a:solidFill>
                <a:latin typeface="Consolas"/>
              </a:rPr>
            </a:br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                       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057400"/>
            <a:ext cx="550343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virtual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String MyString()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return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"Ik ben A"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override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String MyString()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return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base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.MyString() + 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 Ik ben B"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2932906" y="2324100"/>
            <a:ext cx="5341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5943600"/>
            <a:ext cx="1808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base</a:t>
            </a:r>
            <a:r>
              <a:rPr lang="nl-NL" dirty="0" smtClean="0"/>
              <a:t> ipv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super</a:t>
            </a:r>
            <a:endParaRPr lang="nl-NL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3429000" y="3733800"/>
            <a:ext cx="4572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Constructor chaining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905000"/>
            <a:ext cx="6324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A()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A"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B"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1143000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B b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B(); //???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Constructor chaining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905000"/>
            <a:ext cx="6324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A(String b)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A" + b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B"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1143000"/>
            <a:ext cx="335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B b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B(); //En nu???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Constructor chaining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905000"/>
            <a:ext cx="6324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A(String b)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A" + b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B"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1143000" y="12192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Foutmelding, constructor B roept default constructor A aan, maar deze bestaat niet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Constructor chaining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905000"/>
            <a:ext cx="6324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A(String b)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A, 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+ b);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B() :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base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"met de groeten van B"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B"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1219200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Oplossing. Output: </a:t>
            </a:r>
          </a:p>
          <a:p>
            <a:r>
              <a:rPr lang="nl-NL" dirty="0" smtClean="0"/>
              <a:t>Constructor A, met de groeten van B</a:t>
            </a:r>
            <a:br>
              <a:rPr lang="nl-NL" dirty="0" smtClean="0"/>
            </a:br>
            <a:r>
              <a:rPr lang="nl-NL" dirty="0" smtClean="0"/>
              <a:t>Constructor B</a:t>
            </a:r>
            <a:br>
              <a:rPr lang="nl-NL" dirty="0" smtClean="0"/>
            </a:br>
            <a:endParaRPr lang="nl-NL" dirty="0" smtClean="0"/>
          </a:p>
          <a:p>
            <a:endParaRPr lang="nl-NL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657600" y="41148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Constructor chaining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1905000"/>
            <a:ext cx="6324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A(String b)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A, 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+ b);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 B(String b1, String b2) :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base</a:t>
            </a:r>
            <a:r>
              <a:rPr lang="en-US" dirty="0" smtClean="0">
                <a:solidFill>
                  <a:srgbClr val="000000"/>
                </a:solidFill>
                <a:latin typeface="Consolas"/>
              </a:rPr>
              <a:t>(b1)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"Constructor B, 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+ b2);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1219200"/>
            <a:ext cx="411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Constructor A, bericht 1</a:t>
            </a:r>
            <a:br>
              <a:rPr lang="nl-NL" dirty="0" smtClean="0"/>
            </a:br>
            <a:r>
              <a:rPr lang="nl-NL" dirty="0" smtClean="0"/>
              <a:t>Constructor B, bericht 2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endParaRPr lang="nl-NL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810000" y="41148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6629400" y="4114800"/>
            <a:ext cx="685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2.1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2.2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Sealed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blz 118-120 van het boek door</a:t>
            </a:r>
          </a:p>
          <a:p>
            <a:r>
              <a:rPr lang="nl-NL" dirty="0" smtClean="0"/>
              <a:t>Bedenk in welke situaties men misbruik zou kunnen maken van virtual method overriding?</a:t>
            </a:r>
          </a:p>
          <a:p>
            <a:r>
              <a:rPr lang="nl-NL" dirty="0" smtClean="0"/>
              <a:t>Waarom biedt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sealed</a:t>
            </a:r>
            <a:r>
              <a:rPr lang="nl-NL" dirty="0" smtClean="0"/>
              <a:t> hier een oplossing voor?</a:t>
            </a:r>
            <a:endParaRPr lang="nl-NL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Inheritance/polymorfisme, </a:t>
            </a:r>
            <a:r>
              <a:rPr lang="nl-NL" smtClean="0"/>
              <a:t>method hiding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Boxing/unboxing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‘Everything is an object’… structs ook, maar het zijn tegelijkertijd value types terwijl object een reference type is!</a:t>
            </a:r>
          </a:p>
          <a:p>
            <a:r>
              <a:rPr lang="nl-NL" dirty="0" smtClean="0"/>
              <a:t>Value Types erven impliciet van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System.ValueType</a:t>
            </a:r>
          </a:p>
          <a:p>
            <a:r>
              <a:rPr lang="nl-NL" dirty="0" smtClean="0"/>
              <a:t>Je kunt een value type behandelen als een reference type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Inheritance/polymorfisme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Klasse B erft van Klasse A</a:t>
            </a:r>
          </a:p>
          <a:p>
            <a:pPr lvl="1"/>
            <a:r>
              <a:rPr lang="nl-NL" dirty="0" smtClean="0"/>
              <a:t>Klasse B ‘is’ klasse A met extra eigenschappen</a:t>
            </a:r>
          </a:p>
          <a:p>
            <a:pPr lvl="1"/>
            <a:r>
              <a:rPr lang="nl-NL" dirty="0" smtClean="0"/>
              <a:t>Klasse B kan methoden overriden</a:t>
            </a:r>
          </a:p>
          <a:p>
            <a:pPr lvl="1"/>
            <a:r>
              <a:rPr lang="nl-NL" dirty="0" smtClean="0"/>
              <a:t>Klasse B kan methoden (ook constructors) klasse A aanroepen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Inheritance/polymorfisme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Klasse B erft van Klasse A</a:t>
            </a:r>
          </a:p>
          <a:p>
            <a:pPr lvl="1"/>
            <a:r>
              <a:rPr lang="nl-NL" dirty="0" smtClean="0"/>
              <a:t>In Java: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class B extends A</a:t>
            </a:r>
          </a:p>
          <a:p>
            <a:pPr lvl="1"/>
            <a:r>
              <a:rPr lang="nl-NL" dirty="0" smtClean="0"/>
              <a:t>In C#: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class B : 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Inheritance/polymorfisme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/>
          <a:lstStyle/>
          <a:p>
            <a:pPr lvl="1">
              <a:buNone/>
            </a:pPr>
            <a:r>
              <a:rPr lang="nl-NL" dirty="0" smtClean="0"/>
              <a:t>Klasse B ‘is’ klasse A met extra eigenschappen:</a:t>
            </a:r>
          </a:p>
          <a:p>
            <a:pPr lvl="1">
              <a:buNone/>
            </a:pPr>
            <a:endParaRPr lang="nl-NL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19200" y="2362200"/>
            <a:ext cx="647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protected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x = </a:t>
            </a:r>
            <a:r>
              <a:rPr lang="nl-NL" dirty="0" smtClean="0">
                <a:solidFill>
                  <a:srgbClr val="C81EFA"/>
                </a:solidFill>
                <a:latin typeface="Consolas"/>
              </a:rPr>
              <a:t>10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protected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y;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B()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y = </a:t>
            </a:r>
            <a:r>
              <a:rPr lang="nl-NL" dirty="0" smtClean="0">
                <a:solidFill>
                  <a:srgbClr val="C81EFA"/>
                </a:solidFill>
                <a:latin typeface="Consolas"/>
              </a:rPr>
              <a:t>10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+ x;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 Console.WriteLine(y);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sp>
        <p:nvSpPr>
          <p:cNvPr id="5" name="Rounded Rectangular Callout 4"/>
          <p:cNvSpPr/>
          <p:nvPr/>
        </p:nvSpPr>
        <p:spPr>
          <a:xfrm>
            <a:off x="1219200" y="1828800"/>
            <a:ext cx="2743200" cy="993648"/>
          </a:xfrm>
          <a:prstGeom prst="wedgeRoundRectCallou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 betekent dit ook alweer? Blz 114-115 boek!</a:t>
            </a:r>
            <a:endParaRPr lang="nl-NL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124200" y="4267200"/>
            <a:ext cx="2743200" cy="993648"/>
          </a:xfrm>
          <a:prstGeom prst="wedgeRoundRectCallou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Wat print dit op het scherm?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Inheritance/polymorfisme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pPr lvl="1"/>
            <a:r>
              <a:rPr lang="nl-NL" dirty="0" smtClean="0"/>
              <a:t>Klasse B kan methoden overriden</a:t>
            </a:r>
          </a:p>
          <a:p>
            <a:pPr lvl="1"/>
            <a:endParaRPr lang="nl-NL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828800" y="2514600"/>
            <a:ext cx="542328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 Java: 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public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class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A {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 public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String myString() {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  return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nl-NL" b="1" dirty="0" smtClean="0">
                <a:solidFill>
                  <a:srgbClr val="2A00FF"/>
                </a:solidFill>
                <a:latin typeface="Courier New"/>
              </a:rPr>
              <a:t>"Ik ben A"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}</a:t>
            </a:r>
          </a:p>
          <a:p>
            <a:r>
              <a:rPr lang="en-US" b="1" dirty="0" smtClean="0">
                <a:solidFill>
                  <a:srgbClr val="7F0055"/>
                </a:solidFill>
                <a:latin typeface="Courier New"/>
              </a:rPr>
              <a:t>public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7F0055"/>
                </a:solidFill>
                <a:latin typeface="Courier New"/>
              </a:rPr>
              <a:t>class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B </a:t>
            </a:r>
            <a:r>
              <a:rPr lang="en-US" b="1" dirty="0" smtClean="0">
                <a:solidFill>
                  <a:srgbClr val="7F0055"/>
                </a:solidFill>
                <a:latin typeface="Courier New"/>
              </a:rPr>
              <a:t>extends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A {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 public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String myString() {</a:t>
            </a:r>
          </a:p>
          <a:p>
            <a:r>
              <a:rPr lang="sv-SE" b="1" dirty="0" smtClean="0">
                <a:solidFill>
                  <a:srgbClr val="7F0055"/>
                </a:solidFill>
                <a:latin typeface="Courier New"/>
              </a:rPr>
              <a:t>  return</a:t>
            </a:r>
            <a:r>
              <a:rPr lang="sv-SE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sv-SE" b="1" dirty="0" smtClean="0">
                <a:solidFill>
                  <a:srgbClr val="7F0055"/>
                </a:solidFill>
                <a:latin typeface="Courier New"/>
              </a:rPr>
              <a:t>super</a:t>
            </a:r>
            <a:r>
              <a:rPr lang="sv-SE" b="1" dirty="0" smtClean="0">
                <a:solidFill>
                  <a:srgbClr val="000000"/>
                </a:solidFill>
                <a:latin typeface="Courier New"/>
              </a:rPr>
              <a:t>.myString()+</a:t>
            </a:r>
            <a:r>
              <a:rPr lang="sv-SE" b="1" dirty="0" smtClean="0">
                <a:solidFill>
                  <a:srgbClr val="2A00FF"/>
                </a:solidFill>
                <a:latin typeface="Courier New"/>
              </a:rPr>
              <a:t>" Ik ben b"</a:t>
            </a:r>
            <a:r>
              <a:rPr lang="sv-SE" b="1" dirty="0" smtClean="0">
                <a:solidFill>
                  <a:srgbClr val="000000"/>
                </a:solidFill>
                <a:highlight>
                  <a:srgbClr val="D4D4D4"/>
                </a:highlight>
                <a:latin typeface="Courier New"/>
              </a:rPr>
              <a:t>;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nl-NL" dirty="0" smtClean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5562600"/>
            <a:ext cx="4733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B b = </a:t>
            </a:r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new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B();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System.</a:t>
            </a:r>
            <a:r>
              <a:rPr lang="nl-NL" i="1" dirty="0" smtClean="0">
                <a:solidFill>
                  <a:srgbClr val="0000C0"/>
                </a:solidFill>
                <a:latin typeface="Courier New"/>
              </a:rPr>
              <a:t>out</a:t>
            </a:r>
            <a:r>
              <a:rPr lang="nl-NL" i="1" dirty="0" smtClean="0">
                <a:solidFill>
                  <a:srgbClr val="000000"/>
                </a:solidFill>
                <a:latin typeface="Courier New"/>
              </a:rPr>
              <a:t>.println(b.myString());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5943600" y="518160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Inheritance/polymorfisme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pPr lvl="1"/>
            <a:r>
              <a:rPr lang="nl-NL" dirty="0" smtClean="0"/>
              <a:t>Klasse B kan methoden overriden</a:t>
            </a:r>
          </a:p>
          <a:p>
            <a:pPr lvl="1"/>
            <a:endParaRPr lang="nl-NL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828800" y="2514600"/>
            <a:ext cx="542328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 Java: 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public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class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A {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 public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String myString() {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  return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nl-NL" b="1" dirty="0" smtClean="0">
                <a:solidFill>
                  <a:srgbClr val="2A00FF"/>
                </a:solidFill>
                <a:latin typeface="Courier New"/>
              </a:rPr>
              <a:t>"Ik ben A"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}</a:t>
            </a:r>
          </a:p>
          <a:p>
            <a:r>
              <a:rPr lang="en-US" b="1" dirty="0" smtClean="0">
                <a:solidFill>
                  <a:srgbClr val="7F0055"/>
                </a:solidFill>
                <a:latin typeface="Courier New"/>
              </a:rPr>
              <a:t>public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b="1" dirty="0" smtClean="0">
                <a:solidFill>
                  <a:srgbClr val="7F0055"/>
                </a:solidFill>
                <a:latin typeface="Courier New"/>
              </a:rPr>
              <a:t>class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B </a:t>
            </a:r>
            <a:r>
              <a:rPr lang="en-US" b="1" dirty="0" smtClean="0">
                <a:solidFill>
                  <a:srgbClr val="7F0055"/>
                </a:solidFill>
                <a:latin typeface="Courier New"/>
              </a:rPr>
              <a:t>extends</a:t>
            </a:r>
            <a:r>
              <a:rPr lang="en-US" b="1" dirty="0" smtClean="0">
                <a:solidFill>
                  <a:srgbClr val="000000"/>
                </a:solidFill>
                <a:latin typeface="Courier New"/>
              </a:rPr>
              <a:t> A {</a:t>
            </a:r>
          </a:p>
          <a:p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 public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String myString() {</a:t>
            </a:r>
          </a:p>
          <a:p>
            <a:r>
              <a:rPr lang="sv-SE" b="1" dirty="0" smtClean="0">
                <a:solidFill>
                  <a:srgbClr val="7F0055"/>
                </a:solidFill>
                <a:latin typeface="Courier New"/>
              </a:rPr>
              <a:t>  return</a:t>
            </a:r>
            <a:r>
              <a:rPr lang="sv-SE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sv-SE" b="1" dirty="0" smtClean="0">
                <a:solidFill>
                  <a:srgbClr val="7F0055"/>
                </a:solidFill>
                <a:latin typeface="Courier New"/>
              </a:rPr>
              <a:t>super</a:t>
            </a:r>
            <a:r>
              <a:rPr lang="sv-SE" b="1" dirty="0" smtClean="0">
                <a:solidFill>
                  <a:srgbClr val="000000"/>
                </a:solidFill>
                <a:latin typeface="Courier New"/>
              </a:rPr>
              <a:t>.myString()+</a:t>
            </a:r>
            <a:r>
              <a:rPr lang="sv-SE" b="1" dirty="0" smtClean="0">
                <a:solidFill>
                  <a:srgbClr val="2A00FF"/>
                </a:solidFill>
                <a:latin typeface="Courier New"/>
              </a:rPr>
              <a:t>" Ik ben b"</a:t>
            </a:r>
            <a:r>
              <a:rPr lang="sv-SE" b="1" dirty="0" smtClean="0">
                <a:solidFill>
                  <a:srgbClr val="000000"/>
                </a:solidFill>
                <a:highlight>
                  <a:srgbClr val="D4D4D4"/>
                </a:highlight>
                <a:latin typeface="Courier New"/>
              </a:rPr>
              <a:t>;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 }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nl-NL" dirty="0" smtClean="0">
              <a:solidFill>
                <a:srgbClr val="000000"/>
              </a:solidFill>
              <a:latin typeface="Consola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800" y="5562600"/>
            <a:ext cx="4733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A b = </a:t>
            </a:r>
            <a:r>
              <a:rPr lang="nl-NL" b="1" dirty="0" smtClean="0">
                <a:solidFill>
                  <a:srgbClr val="7F0055"/>
                </a:solidFill>
                <a:latin typeface="Courier New"/>
              </a:rPr>
              <a:t>new</a:t>
            </a:r>
            <a:r>
              <a:rPr lang="nl-NL" b="1" dirty="0" smtClean="0">
                <a:solidFill>
                  <a:srgbClr val="000000"/>
                </a:solidFill>
                <a:latin typeface="Courier New"/>
              </a:rPr>
              <a:t> B();</a:t>
            </a:r>
          </a:p>
          <a:p>
            <a:r>
              <a:rPr lang="nl-NL" dirty="0" smtClean="0">
                <a:solidFill>
                  <a:srgbClr val="000000"/>
                </a:solidFill>
                <a:latin typeface="Courier New"/>
              </a:rPr>
              <a:t>System.</a:t>
            </a:r>
            <a:r>
              <a:rPr lang="nl-NL" i="1" dirty="0" smtClean="0">
                <a:solidFill>
                  <a:srgbClr val="0000C0"/>
                </a:solidFill>
                <a:latin typeface="Courier New"/>
              </a:rPr>
              <a:t>out</a:t>
            </a:r>
            <a:r>
              <a:rPr lang="nl-NL" i="1" dirty="0" smtClean="0">
                <a:solidFill>
                  <a:srgbClr val="000000"/>
                </a:solidFill>
                <a:latin typeface="Courier New"/>
              </a:rPr>
              <a:t>.println(b.myString());</a:t>
            </a:r>
            <a:endParaRPr lang="nl-NL" dirty="0"/>
          </a:p>
        </p:txBody>
      </p:sp>
      <p:sp>
        <p:nvSpPr>
          <p:cNvPr id="7" name="Rectangle 6"/>
          <p:cNvSpPr/>
          <p:nvPr/>
        </p:nvSpPr>
        <p:spPr>
          <a:xfrm>
            <a:off x="5943600" y="518160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9600" y="52578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Virtual en override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runtime type (niet het referentie type!</a:t>
            </a:r>
            <a:r>
              <a:rPr lang="nl-NL" smtClean="0"/>
              <a:t>) bepaalt </a:t>
            </a:r>
            <a:r>
              <a:rPr lang="nl-NL" dirty="0" smtClean="0"/>
              <a:t>welke override van een virtuele methode er wordt uitgevoerd</a:t>
            </a:r>
          </a:p>
          <a:p>
            <a:r>
              <a:rPr lang="nl-NL" dirty="0" smtClean="0"/>
              <a:t>In het vorige voorbeeld was dat de methode uit klasse B</a:t>
            </a:r>
          </a:p>
          <a:p>
            <a:r>
              <a:rPr lang="nl-NL" dirty="0" smtClean="0"/>
              <a:t>In Java zijn alle methoden standaard virtual of een override van een virtual methode</a:t>
            </a:r>
          </a:p>
          <a:p>
            <a:r>
              <a:rPr lang="nl-NL" dirty="0" smtClean="0"/>
              <a:t>In C# niet! Opgelet dus.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A b = </a:t>
            </a:r>
            <a:r>
              <a:rPr lang="nl-NL" sz="2700" dirty="0" smtClean="0">
                <a:solidFill>
                  <a:srgbClr val="0000FF"/>
                </a:solidFill>
                <a:latin typeface="Consolas"/>
              </a:rPr>
              <a:t>new</a:t>
            </a:r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 B();</a:t>
            </a:r>
            <a:br>
              <a:rPr lang="nl-NL" sz="2700" dirty="0" smtClean="0">
                <a:solidFill>
                  <a:srgbClr val="000000"/>
                </a:solidFill>
                <a:latin typeface="Consolas"/>
              </a:rPr>
            </a:br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Console.WriteLine(b.MyString());</a:t>
            </a:r>
            <a:br>
              <a:rPr lang="nl-NL" sz="2700" dirty="0" smtClean="0">
                <a:solidFill>
                  <a:srgbClr val="000000"/>
                </a:solidFill>
                <a:latin typeface="Consolas"/>
              </a:rPr>
            </a:br>
            <a:r>
              <a:rPr lang="nl-NL" sz="2700" dirty="0" smtClean="0">
                <a:solidFill>
                  <a:srgbClr val="000000"/>
                </a:solidFill>
                <a:latin typeface="Consolas"/>
              </a:rPr>
              <a:t>                       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057400"/>
            <a:ext cx="550343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A 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String MyString()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return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"Ik ben A"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</a:p>
          <a:p>
            <a:endParaRPr lang="nl-NL" dirty="0" smtClean="0">
              <a:solidFill>
                <a:srgbClr val="000000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B : A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public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String MyString()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 {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return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base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.MyString() + </a:t>
            </a:r>
            <a:r>
              <a:rPr lang="nl-NL" dirty="0" smtClean="0">
                <a:solidFill>
                  <a:srgbClr val="DC1414"/>
                </a:solidFill>
                <a:latin typeface="Consolas"/>
              </a:rPr>
              <a:t>" Ik ben B"</a:t>
            </a:r>
            <a:r>
              <a:rPr lang="nl-NL" dirty="0" smtClean="0">
                <a:solidFill>
                  <a:srgbClr val="000000"/>
                </a:solidFill>
                <a:latin typeface="Consolas"/>
              </a:rPr>
              <a:t>; }</a:t>
            </a:r>
          </a:p>
          <a:p>
            <a:r>
              <a:rPr lang="nl-NL" dirty="0" smtClean="0">
                <a:solidFill>
                  <a:srgbClr val="000000"/>
                </a:solidFill>
                <a:latin typeface="Consolas"/>
              </a:rPr>
              <a:t>}</a:t>
            </a:r>
            <a:endParaRPr lang="nl-NL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3048000" y="51054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5943600"/>
            <a:ext cx="1808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Courier New" pitchFamily="49" charset="0"/>
                <a:cs typeface="Courier New" pitchFamily="49" charset="0"/>
              </a:rPr>
              <a:t>base</a:t>
            </a:r>
            <a:r>
              <a:rPr lang="nl-NL" dirty="0" smtClean="0"/>
              <a:t> ipv </a:t>
            </a:r>
            <a:r>
              <a:rPr lang="nl-NL" dirty="0" smtClean="0">
                <a:latin typeface="Courier New" pitchFamily="49" charset="0"/>
                <a:cs typeface="Courier New" pitchFamily="49" charset="0"/>
              </a:rPr>
              <a:t>super</a:t>
            </a:r>
            <a:endParaRPr lang="nl-NL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</TotalTime>
  <Words>925</Words>
  <Application>Microsoft Macintosh PowerPoint</Application>
  <PresentationFormat>Diavoorstelling (4:3)</PresentationFormat>
  <Paragraphs>197</Paragraphs>
  <Slides>20</Slides>
  <Notes>0</Notes>
  <HiddenSlides>2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Office Theme</vt:lpstr>
      <vt:lpstr>.NET Programmeren</vt:lpstr>
      <vt:lpstr>Agenda</vt:lpstr>
      <vt:lpstr>Inheritance/polymorfisme</vt:lpstr>
      <vt:lpstr>Inheritance/polymorfisme</vt:lpstr>
      <vt:lpstr>Inheritance/polymorfisme</vt:lpstr>
      <vt:lpstr>Inheritance/polymorfisme</vt:lpstr>
      <vt:lpstr>Inheritance/polymorfisme</vt:lpstr>
      <vt:lpstr>Virtual en override</vt:lpstr>
      <vt:lpstr>A b = new B(); Console.WriteLine(b.MyString());                        ?</vt:lpstr>
      <vt:lpstr>C# virtual/override</vt:lpstr>
      <vt:lpstr>A b = new B(); Console.WriteLine(b.MyString());                        ?</vt:lpstr>
      <vt:lpstr>Constructor chaining</vt:lpstr>
      <vt:lpstr>Constructor chaining</vt:lpstr>
      <vt:lpstr>Constructor chaining</vt:lpstr>
      <vt:lpstr>Constructor chaining</vt:lpstr>
      <vt:lpstr>Constructor chaining</vt:lpstr>
      <vt:lpstr>Opgave 2.1</vt:lpstr>
      <vt:lpstr>Opgave 2.2</vt:lpstr>
      <vt:lpstr>Sealed</vt:lpstr>
      <vt:lpstr>Boxing/unboxing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Michiel Borkent</cp:lastModifiedBy>
  <cp:revision>152</cp:revision>
  <dcterms:created xsi:type="dcterms:W3CDTF">2006-08-16T00:00:00Z</dcterms:created>
  <dcterms:modified xsi:type="dcterms:W3CDTF">2013-07-28T08:53:43Z</dcterms:modified>
</cp:coreProperties>
</file>