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83" r:id="rId3"/>
    <p:sldId id="263" r:id="rId4"/>
    <p:sldId id="264" r:id="rId5"/>
    <p:sldId id="266" r:id="rId6"/>
    <p:sldId id="267" r:id="rId7"/>
    <p:sldId id="268" r:id="rId8"/>
    <p:sldId id="269" r:id="rId9"/>
    <p:sldId id="277" r:id="rId10"/>
    <p:sldId id="278" r:id="rId11"/>
    <p:sldId id="279" r:id="rId12"/>
    <p:sldId id="282" r:id="rId13"/>
    <p:sldId id="265" r:id="rId14"/>
    <p:sldId id="270" r:id="rId15"/>
    <p:sldId id="271" r:id="rId16"/>
    <p:sldId id="272" r:id="rId17"/>
    <p:sldId id="262" r:id="rId18"/>
    <p:sldId id="275" r:id="rId19"/>
    <p:sldId id="274" r:id="rId20"/>
    <p:sldId id="273" r:id="rId21"/>
    <p:sldId id="276" r:id="rId22"/>
    <p:sldId id="281" r:id="rId23"/>
    <p:sldId id="28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88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28-07-13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28-07-13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28-07-13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28-07-13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28-07-13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28-07-13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28-07-13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28-07-13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28-07-13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28-07-13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28-07-13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28-07-13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hyperlink" Target="http://msdn.microsoft.com/en-us/library/490f96s2.aspx" TargetMode="External"/><Relationship Id="rId4" Type="http://schemas.openxmlformats.org/officeDocument/2006/relationships/hyperlink" Target="http://msdn.microsoft.com/en-us/library/14akc2c7.aspx" TargetMode="External"/><Relationship Id="rId5" Type="http://schemas.openxmlformats.org/officeDocument/2006/relationships/hyperlink" Target="http://msdn.microsoft.com/en-us/library/t3c3bfhx.aspx" TargetMode="External"/><Relationship Id="rId6" Type="http://schemas.openxmlformats.org/officeDocument/2006/relationships/hyperlink" Target="http://msdn.microsoft.com/en-us/library/9t0za5es.aspx" TargetMode="External"/><Relationship Id="rId1" Type="http://schemas.openxmlformats.org/officeDocument/2006/relationships/slideLayout" Target="../slideLayouts/slideLayout2.xml"/><Relationship Id="rId2" Type="http://schemas.openxmlformats.org/officeDocument/2006/relationships/hyperlink" Target="http://msdn.microsoft.com/en-us/library/s1ax56ch.aspx"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tackoverflow.com/questions/135234/difference-between-ref-and-out-parameters-in-ne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.NET Programmeren</a:t>
            </a:r>
            <a:endParaRPr lang="en-US" dirty="0"/>
          </a:p>
        </p:txBody>
      </p:sp>
      <p:sp>
        <p:nvSpPr>
          <p:cNvPr id="3" name="Ondertitel 2"/>
          <p:cNvSpPr>
            <a:spLocks noGrp="1"/>
          </p:cNvSpPr>
          <p:nvPr>
            <p:ph type="subTitle" idx="1"/>
          </p:nvPr>
        </p:nvSpPr>
        <p:spPr/>
        <p:txBody>
          <a:bodyPr/>
          <a:lstStyle/>
          <a:p>
            <a:r>
              <a:rPr lang="nl-NL" dirty="0" smtClean="0"/>
              <a:t>Michiel </a:t>
            </a:r>
            <a:r>
              <a:rPr lang="nl-NL" smtClean="0"/>
              <a:t>Borkent </a:t>
            </a:r>
            <a:endParaRPr lang="nl-NL" smtClean="0"/>
          </a:p>
          <a:p>
            <a:r>
              <a:rPr lang="nl-NL" smtClean="0"/>
              <a:t>Week </a:t>
            </a:r>
            <a:r>
              <a:rPr lang="nl-NL" dirty="0" smtClean="0"/>
              <a:t>1 – Les 2</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Value Types voorbeeld</a:t>
            </a:r>
            <a:endParaRPr lang="nl-NL" dirty="0"/>
          </a:p>
        </p:txBody>
      </p:sp>
      <p:pic>
        <p:nvPicPr>
          <p:cNvPr id="2050" name="Picture 2"/>
          <p:cNvPicPr>
            <a:picLocks noChangeAspect="1" noChangeArrowheads="1"/>
          </p:cNvPicPr>
          <p:nvPr/>
        </p:nvPicPr>
        <p:blipFill>
          <a:blip r:embed="rId2" cstate="print"/>
          <a:srcRect/>
          <a:stretch>
            <a:fillRect/>
          </a:stretch>
        </p:blipFill>
        <p:spPr bwMode="auto">
          <a:xfrm>
            <a:off x="1447800" y="4800600"/>
            <a:ext cx="6324600" cy="952500"/>
          </a:xfrm>
          <a:prstGeom prst="rect">
            <a:avLst/>
          </a:prstGeom>
          <a:noFill/>
          <a:ln w="9525">
            <a:noFill/>
            <a:miter lim="800000"/>
            <a:headEnd/>
            <a:tailEnd/>
          </a:ln>
        </p:spPr>
      </p:pic>
      <p:sp>
        <p:nvSpPr>
          <p:cNvPr id="7" name="Rectangle 6"/>
          <p:cNvSpPr/>
          <p:nvPr/>
        </p:nvSpPr>
        <p:spPr>
          <a:xfrm>
            <a:off x="1600200" y="1676400"/>
            <a:ext cx="5867400" cy="1754326"/>
          </a:xfrm>
          <a:prstGeom prst="rect">
            <a:avLst/>
          </a:prstGeom>
        </p:spPr>
        <p:txBody>
          <a:bodyPr wrap="square">
            <a:spAutoFit/>
          </a:bodyPr>
          <a:lstStyle/>
          <a:p>
            <a:r>
              <a:rPr lang="nl-NL" dirty="0" smtClean="0">
                <a:solidFill>
                  <a:srgbClr val="0000FF"/>
                </a:solidFill>
                <a:latin typeface="Consolas"/>
              </a:rPr>
              <a:t>void</a:t>
            </a:r>
            <a:r>
              <a:rPr lang="nl-NL" dirty="0" smtClean="0">
                <a:solidFill>
                  <a:srgbClr val="000000"/>
                </a:solidFill>
                <a:latin typeface="Consolas"/>
              </a:rPr>
              <a:t> Main() </a:t>
            </a:r>
          </a:p>
          <a:p>
            <a:r>
              <a:rPr lang="nl-NL" dirty="0" smtClean="0">
                <a:solidFill>
                  <a:srgbClr val="000000"/>
                </a:solidFill>
                <a:latin typeface="Consolas"/>
              </a:rPr>
              <a:t>{</a:t>
            </a:r>
          </a:p>
          <a:p>
            <a:r>
              <a:rPr lang="nl-NL" dirty="0" smtClean="0">
                <a:solidFill>
                  <a:srgbClr val="0000FF"/>
                </a:solidFill>
                <a:latin typeface="Consolas"/>
              </a:rPr>
              <a:t>  int</a:t>
            </a:r>
            <a:r>
              <a:rPr lang="nl-NL" dirty="0" smtClean="0">
                <a:solidFill>
                  <a:srgbClr val="000000"/>
                </a:solidFill>
                <a:latin typeface="Consolas"/>
              </a:rPr>
              <a:t> x = </a:t>
            </a:r>
            <a:r>
              <a:rPr lang="nl-NL" dirty="0" smtClean="0">
                <a:solidFill>
                  <a:srgbClr val="C81EFA"/>
                </a:solidFill>
                <a:latin typeface="Consolas"/>
              </a:rPr>
              <a:t>3</a:t>
            </a:r>
            <a:r>
              <a:rPr lang="nl-NL" dirty="0" smtClean="0">
                <a:solidFill>
                  <a:srgbClr val="000000"/>
                </a:solidFill>
                <a:latin typeface="Consolas"/>
              </a:rPr>
              <a:t>;</a:t>
            </a:r>
          </a:p>
          <a:p>
            <a:r>
              <a:rPr lang="nl-NL" dirty="0" smtClean="0">
                <a:solidFill>
                  <a:srgbClr val="000000"/>
                </a:solidFill>
                <a:latin typeface="Consolas"/>
              </a:rPr>
              <a:t>  x--;</a:t>
            </a:r>
          </a:p>
          <a:p>
            <a:r>
              <a:rPr lang="nl-NL" dirty="0" smtClean="0">
                <a:solidFill>
                  <a:srgbClr val="000000"/>
                </a:solidFill>
                <a:latin typeface="Consolas"/>
              </a:rPr>
              <a:t>  Console.WriteLine(x);</a:t>
            </a:r>
          </a:p>
          <a:p>
            <a:r>
              <a:rPr lang="nl-NL" dirty="0" smtClean="0">
                <a:solidFill>
                  <a:srgbClr val="000000"/>
                </a:solidFill>
                <a:latin typeface="Consolas"/>
              </a:rPr>
              <a:t>}</a:t>
            </a:r>
            <a:endParaRPr lang="nl-NL"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Pass a value != pass a reference</a:t>
            </a:r>
            <a:endParaRPr lang="nl-NL" dirty="0"/>
          </a:p>
        </p:txBody>
      </p:sp>
      <p:sp>
        <p:nvSpPr>
          <p:cNvPr id="4" name="Rectangle 3"/>
          <p:cNvSpPr/>
          <p:nvPr/>
        </p:nvSpPr>
        <p:spPr>
          <a:xfrm>
            <a:off x="914400" y="1582340"/>
            <a:ext cx="7391400" cy="2862322"/>
          </a:xfrm>
          <a:prstGeom prst="rect">
            <a:avLst/>
          </a:prstGeom>
        </p:spPr>
        <p:txBody>
          <a:bodyPr wrap="square">
            <a:spAutoFit/>
          </a:bodyPr>
          <a:lstStyle/>
          <a:p>
            <a:r>
              <a:rPr lang="en-US" sz="2000" dirty="0" smtClean="0">
                <a:solidFill>
                  <a:srgbClr val="000000"/>
                </a:solidFill>
                <a:latin typeface="Segoe UI"/>
              </a:rPr>
              <a:t>A </a:t>
            </a:r>
            <a:r>
              <a:rPr lang="en-US" sz="2000" dirty="0" smtClean="0">
                <a:solidFill>
                  <a:srgbClr val="1364C4"/>
                </a:solidFill>
                <a:latin typeface="Segoe UI"/>
                <a:hlinkClick r:id="rId2"/>
              </a:rPr>
              <a:t>value-type</a:t>
            </a:r>
            <a:r>
              <a:rPr lang="en-US" sz="2000" dirty="0" smtClean="0">
                <a:solidFill>
                  <a:srgbClr val="000000"/>
                </a:solidFill>
                <a:latin typeface="Segoe UI"/>
              </a:rPr>
              <a:t> variable contains its data directly as opposed to a </a:t>
            </a:r>
            <a:r>
              <a:rPr lang="en-US" sz="2000" dirty="0" smtClean="0">
                <a:solidFill>
                  <a:srgbClr val="1364C4"/>
                </a:solidFill>
                <a:latin typeface="Segoe UI"/>
                <a:hlinkClick r:id="rId3"/>
              </a:rPr>
              <a:t>reference-type</a:t>
            </a:r>
            <a:r>
              <a:rPr lang="en-US" sz="2000" dirty="0" smtClean="0">
                <a:solidFill>
                  <a:srgbClr val="000000"/>
                </a:solidFill>
                <a:latin typeface="Segoe UI"/>
              </a:rPr>
              <a:t> variable, which contains a reference to its data. Therefore, passing a value-type variable to a method means passing a copy of the variable to the method. Any changes to the parameter that take place inside the method have no affect on the original data stored in the variable. If you want the called method to change the value of the parameter, you have to pass it by reference, using the </a:t>
            </a:r>
            <a:r>
              <a:rPr lang="en-US" sz="2000" dirty="0" smtClean="0">
                <a:solidFill>
                  <a:srgbClr val="1364C4"/>
                </a:solidFill>
                <a:latin typeface="Segoe UI"/>
                <a:hlinkClick r:id="rId4"/>
              </a:rPr>
              <a:t>ref</a:t>
            </a:r>
            <a:r>
              <a:rPr lang="en-US" sz="2000" dirty="0" smtClean="0">
                <a:solidFill>
                  <a:srgbClr val="000000"/>
                </a:solidFill>
                <a:latin typeface="Segoe UI"/>
              </a:rPr>
              <a:t> or </a:t>
            </a:r>
            <a:r>
              <a:rPr lang="en-US" sz="2000" dirty="0" smtClean="0">
                <a:solidFill>
                  <a:srgbClr val="1364C4"/>
                </a:solidFill>
                <a:latin typeface="Segoe UI"/>
                <a:hlinkClick r:id="rId5"/>
              </a:rPr>
              <a:t>out</a:t>
            </a:r>
            <a:r>
              <a:rPr lang="en-US" sz="2000" dirty="0" smtClean="0">
                <a:solidFill>
                  <a:srgbClr val="1364C4"/>
                </a:solidFill>
                <a:latin typeface="Segoe UI"/>
              </a:rPr>
              <a:t> </a:t>
            </a:r>
            <a:r>
              <a:rPr lang="en-US" sz="2000" dirty="0" smtClean="0">
                <a:solidFill>
                  <a:srgbClr val="000000"/>
                </a:solidFill>
                <a:latin typeface="Segoe UI"/>
              </a:rPr>
              <a:t>keyword. For simplicity, the following examples use ref.</a:t>
            </a:r>
            <a:endParaRPr lang="nl-NL" sz="2000" dirty="0"/>
          </a:p>
        </p:txBody>
      </p:sp>
      <p:sp>
        <p:nvSpPr>
          <p:cNvPr id="5" name="TextBox 4"/>
          <p:cNvSpPr txBox="1"/>
          <p:nvPr/>
        </p:nvSpPr>
        <p:spPr>
          <a:xfrm>
            <a:off x="1371600" y="4800600"/>
            <a:ext cx="6473439" cy="369332"/>
          </a:xfrm>
          <a:prstGeom prst="rect">
            <a:avLst/>
          </a:prstGeom>
          <a:noFill/>
        </p:spPr>
        <p:txBody>
          <a:bodyPr wrap="none" rtlCol="0">
            <a:spAutoFit/>
          </a:bodyPr>
          <a:lstStyle/>
          <a:p>
            <a:r>
              <a:rPr lang="nl-NL" dirty="0" smtClean="0"/>
              <a:t>Meer info: </a:t>
            </a:r>
            <a:r>
              <a:rPr lang="nl-NL" dirty="0" smtClean="0">
                <a:hlinkClick r:id="rId6"/>
              </a:rPr>
              <a:t>http://msdn.microsoft.com/en-us/library/9t0za5es.aspx</a:t>
            </a:r>
            <a:endParaRPr lang="nl-NL"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Verschil ref en out</a:t>
            </a:r>
            <a:endParaRPr lang="nl-NL" dirty="0"/>
          </a:p>
        </p:txBody>
      </p:sp>
      <p:sp>
        <p:nvSpPr>
          <p:cNvPr id="3" name="Content Placeholder 2"/>
          <p:cNvSpPr>
            <a:spLocks noGrp="1"/>
          </p:cNvSpPr>
          <p:nvPr>
            <p:ph idx="1"/>
          </p:nvPr>
        </p:nvSpPr>
        <p:spPr/>
        <p:txBody>
          <a:bodyPr>
            <a:normAutofit/>
          </a:bodyPr>
          <a:lstStyle/>
          <a:p>
            <a:r>
              <a:rPr lang="nl-NL" dirty="0" smtClean="0"/>
              <a:t>Een out parameter hoeft niet eerst geïnitialiseerd te zijn, deze wordt gevuld door de methode</a:t>
            </a:r>
          </a:p>
          <a:p>
            <a:r>
              <a:rPr lang="nl-NL" dirty="0" smtClean="0"/>
              <a:t>Een ref parameter moet wel eerst geïnitialiseerd zijn, wordt (mogelijk) gewijzigd door de methode</a:t>
            </a:r>
          </a:p>
          <a:p>
            <a:r>
              <a:rPr lang="nl-NL" sz="2400" dirty="0" smtClean="0">
                <a:hlinkClick r:id="rId2"/>
              </a:rPr>
              <a:t>http://stackoverflow.com/questions/135234/difference-between-ref-and-out-parameters-in-net</a:t>
            </a:r>
            <a:endParaRPr lang="nl-NL"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Reference Types</a:t>
            </a:r>
            <a:endParaRPr lang="nl-NL" dirty="0"/>
          </a:p>
        </p:txBody>
      </p:sp>
      <p:sp>
        <p:nvSpPr>
          <p:cNvPr id="3" name="Content Placeholder 2"/>
          <p:cNvSpPr>
            <a:spLocks noGrp="1"/>
          </p:cNvSpPr>
          <p:nvPr>
            <p:ph idx="1"/>
          </p:nvPr>
        </p:nvSpPr>
        <p:spPr/>
        <p:txBody>
          <a:bodyPr/>
          <a:lstStyle/>
          <a:p>
            <a:r>
              <a:rPr lang="nl-NL" dirty="0" smtClean="0"/>
              <a:t>Objecten van classes, zoals in Java</a:t>
            </a:r>
          </a:p>
          <a:p>
            <a:r>
              <a:rPr lang="nl-NL" dirty="0" smtClean="0"/>
              <a:t>Variabelen verwijzen naar het ‘adres’ van een object, niet naar het object zelf</a:t>
            </a:r>
          </a:p>
          <a:p>
            <a:r>
              <a:rPr lang="nl-NL" dirty="0" smtClean="0"/>
              <a:t>Richtlijn: mutable</a:t>
            </a:r>
          </a:p>
          <a:p>
            <a:pPr>
              <a:buNone/>
            </a:pPr>
            <a:endParaRPr lang="nl-NL" dirty="0" smtClean="0"/>
          </a:p>
          <a:p>
            <a:endParaRPr lang="nl-NL"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Voorbeeld class ipv struct</a:t>
            </a:r>
            <a:endParaRPr lang="nl-NL" dirty="0"/>
          </a:p>
        </p:txBody>
      </p:sp>
      <p:sp>
        <p:nvSpPr>
          <p:cNvPr id="4" name="TextBox 3"/>
          <p:cNvSpPr txBox="1"/>
          <p:nvPr/>
        </p:nvSpPr>
        <p:spPr>
          <a:xfrm>
            <a:off x="762000" y="1219200"/>
            <a:ext cx="7529625" cy="5355312"/>
          </a:xfrm>
          <a:prstGeom prst="rect">
            <a:avLst/>
          </a:prstGeom>
          <a:noFill/>
        </p:spPr>
        <p:txBody>
          <a:bodyPr wrap="none" rtlCol="0">
            <a:spAutoFit/>
          </a:bodyPr>
          <a:lstStyle/>
          <a:p>
            <a:r>
              <a:rPr lang="nl-NL" dirty="0" smtClean="0">
                <a:solidFill>
                  <a:srgbClr val="0000FF"/>
                </a:solidFill>
                <a:latin typeface="Consolas"/>
              </a:rPr>
              <a:t>class</a:t>
            </a:r>
            <a:r>
              <a:rPr lang="nl-NL" dirty="0" smtClean="0">
                <a:solidFill>
                  <a:srgbClr val="000000"/>
                </a:solidFill>
                <a:latin typeface="Consolas"/>
              </a:rPr>
              <a:t> Coordinate3D </a:t>
            </a:r>
          </a:p>
          <a:p>
            <a:r>
              <a:rPr lang="nl-NL" dirty="0" smtClean="0">
                <a:solidFill>
                  <a:srgbClr val="000000"/>
                </a:solidFill>
                <a:latin typeface="Consolas"/>
              </a:rPr>
              <a:t>{</a:t>
            </a:r>
          </a:p>
          <a:p>
            <a:r>
              <a:rPr lang="nl-NL" dirty="0" smtClean="0">
                <a:solidFill>
                  <a:srgbClr val="0000FF"/>
                </a:solidFill>
                <a:latin typeface="Consolas"/>
              </a:rPr>
              <a:t>  private</a:t>
            </a:r>
            <a:r>
              <a:rPr lang="nl-NL" dirty="0" smtClean="0">
                <a:solidFill>
                  <a:srgbClr val="000000"/>
                </a:solidFill>
                <a:latin typeface="Consolas"/>
              </a:rPr>
              <a:t> </a:t>
            </a:r>
            <a:r>
              <a:rPr lang="nl-NL" dirty="0" smtClean="0">
                <a:solidFill>
                  <a:srgbClr val="0000FF"/>
                </a:solidFill>
                <a:latin typeface="Consolas"/>
              </a:rPr>
              <a:t>int</a:t>
            </a:r>
            <a:r>
              <a:rPr lang="nl-NL" dirty="0" smtClean="0">
                <a:solidFill>
                  <a:srgbClr val="000000"/>
                </a:solidFill>
                <a:latin typeface="Consolas"/>
              </a:rPr>
              <a:t> x,y,z;</a:t>
            </a:r>
          </a:p>
          <a:p>
            <a:r>
              <a:rPr lang="nl-NL" dirty="0" smtClean="0">
                <a:solidFill>
                  <a:srgbClr val="0000FF"/>
                </a:solidFill>
                <a:latin typeface="Consolas"/>
              </a:rPr>
              <a:t>  public</a:t>
            </a:r>
            <a:r>
              <a:rPr lang="nl-NL" dirty="0" smtClean="0">
                <a:solidFill>
                  <a:srgbClr val="000000"/>
                </a:solidFill>
                <a:latin typeface="Consolas"/>
              </a:rPr>
              <a:t> Coordinate3D(</a:t>
            </a:r>
            <a:r>
              <a:rPr lang="nl-NL" dirty="0" smtClean="0">
                <a:solidFill>
                  <a:srgbClr val="0000FF"/>
                </a:solidFill>
                <a:latin typeface="Consolas"/>
              </a:rPr>
              <a:t>int</a:t>
            </a:r>
            <a:r>
              <a:rPr lang="nl-NL" dirty="0" smtClean="0">
                <a:solidFill>
                  <a:srgbClr val="000000"/>
                </a:solidFill>
                <a:latin typeface="Consolas"/>
              </a:rPr>
              <a:t> px, </a:t>
            </a:r>
            <a:r>
              <a:rPr lang="nl-NL" dirty="0" smtClean="0">
                <a:solidFill>
                  <a:srgbClr val="0000FF"/>
                </a:solidFill>
                <a:latin typeface="Consolas"/>
              </a:rPr>
              <a:t>int</a:t>
            </a:r>
            <a:r>
              <a:rPr lang="nl-NL" dirty="0" smtClean="0">
                <a:solidFill>
                  <a:srgbClr val="000000"/>
                </a:solidFill>
                <a:latin typeface="Consolas"/>
              </a:rPr>
              <a:t> py, </a:t>
            </a:r>
            <a:r>
              <a:rPr lang="nl-NL" dirty="0" smtClean="0">
                <a:solidFill>
                  <a:srgbClr val="0000FF"/>
                </a:solidFill>
                <a:latin typeface="Consolas"/>
              </a:rPr>
              <a:t>int</a:t>
            </a:r>
            <a:r>
              <a:rPr lang="nl-NL" dirty="0" smtClean="0">
                <a:solidFill>
                  <a:srgbClr val="000000"/>
                </a:solidFill>
                <a:latin typeface="Consolas"/>
              </a:rPr>
              <a:t> pz)</a:t>
            </a:r>
          </a:p>
          <a:p>
            <a:r>
              <a:rPr lang="nl-NL" dirty="0" smtClean="0">
                <a:solidFill>
                  <a:srgbClr val="000000"/>
                </a:solidFill>
                <a:latin typeface="Consolas"/>
              </a:rPr>
              <a:t>  {</a:t>
            </a:r>
          </a:p>
          <a:p>
            <a:r>
              <a:rPr lang="pl-PL" dirty="0" smtClean="0">
                <a:solidFill>
                  <a:srgbClr val="000000"/>
                </a:solidFill>
                <a:latin typeface="Consolas"/>
              </a:rPr>
              <a:t>  </a:t>
            </a:r>
            <a:r>
              <a:rPr lang="nl-NL" dirty="0" smtClean="0">
                <a:solidFill>
                  <a:srgbClr val="000000"/>
                </a:solidFill>
                <a:latin typeface="Consolas"/>
              </a:rPr>
              <a:t>  </a:t>
            </a:r>
            <a:r>
              <a:rPr lang="pl-PL" dirty="0" smtClean="0">
                <a:solidFill>
                  <a:srgbClr val="000000"/>
                </a:solidFill>
                <a:latin typeface="Consolas"/>
              </a:rPr>
              <a:t>x = px; y = py; z = pz;</a:t>
            </a:r>
          </a:p>
          <a:p>
            <a:r>
              <a:rPr lang="nl-NL" dirty="0" smtClean="0">
                <a:solidFill>
                  <a:srgbClr val="000000"/>
                </a:solidFill>
                <a:latin typeface="Consolas"/>
              </a:rPr>
              <a:t>  }</a:t>
            </a:r>
          </a:p>
          <a:p>
            <a:endParaRPr lang="nl-NL" dirty="0" smtClean="0">
              <a:solidFill>
                <a:srgbClr val="000000"/>
              </a:solidFill>
              <a:latin typeface="Consolas"/>
            </a:endParaRPr>
          </a:p>
          <a:p>
            <a:r>
              <a:rPr lang="nl-NL" dirty="0" smtClean="0">
                <a:solidFill>
                  <a:srgbClr val="0000FF"/>
                </a:solidFill>
                <a:latin typeface="Consolas"/>
              </a:rPr>
              <a:t>  public</a:t>
            </a:r>
            <a:r>
              <a:rPr lang="nl-NL" dirty="0" smtClean="0">
                <a:solidFill>
                  <a:srgbClr val="000000"/>
                </a:solidFill>
                <a:latin typeface="Consolas"/>
              </a:rPr>
              <a:t> </a:t>
            </a:r>
            <a:r>
              <a:rPr lang="nl-NL" dirty="0" smtClean="0">
                <a:solidFill>
                  <a:srgbClr val="0000FF"/>
                </a:solidFill>
                <a:latin typeface="Consolas"/>
              </a:rPr>
              <a:t>void</a:t>
            </a:r>
            <a:r>
              <a:rPr lang="nl-NL" dirty="0" smtClean="0">
                <a:solidFill>
                  <a:srgbClr val="000000"/>
                </a:solidFill>
                <a:latin typeface="Consolas"/>
              </a:rPr>
              <a:t> ShiftOneLeft()</a:t>
            </a:r>
          </a:p>
          <a:p>
            <a:r>
              <a:rPr lang="nl-NL" dirty="0" smtClean="0">
                <a:solidFill>
                  <a:srgbClr val="000000"/>
                </a:solidFill>
                <a:latin typeface="Consolas"/>
              </a:rPr>
              <a:t>  {</a:t>
            </a:r>
          </a:p>
          <a:p>
            <a:r>
              <a:rPr lang="nl-NL" dirty="0" smtClean="0">
                <a:solidFill>
                  <a:srgbClr val="000000"/>
                </a:solidFill>
                <a:latin typeface="Consolas"/>
              </a:rPr>
              <a:t>    x--; y--; z--;</a:t>
            </a:r>
          </a:p>
          <a:p>
            <a:r>
              <a:rPr lang="nl-NL" dirty="0" smtClean="0">
                <a:solidFill>
                  <a:srgbClr val="000000"/>
                </a:solidFill>
                <a:latin typeface="Consolas"/>
              </a:rPr>
              <a:t>  }</a:t>
            </a:r>
          </a:p>
          <a:p>
            <a:endParaRPr lang="nl-NL" dirty="0" smtClean="0">
              <a:solidFill>
                <a:srgbClr val="000000"/>
              </a:solidFill>
              <a:latin typeface="Consolas"/>
            </a:endParaRPr>
          </a:p>
          <a:p>
            <a:r>
              <a:rPr lang="nl-NL" dirty="0" smtClean="0">
                <a:solidFill>
                  <a:srgbClr val="0000FF"/>
                </a:solidFill>
                <a:latin typeface="Consolas"/>
              </a:rPr>
              <a:t>  public</a:t>
            </a:r>
            <a:r>
              <a:rPr lang="nl-NL" dirty="0" smtClean="0">
                <a:solidFill>
                  <a:srgbClr val="000000"/>
                </a:solidFill>
                <a:latin typeface="Consolas"/>
              </a:rPr>
              <a:t> </a:t>
            </a:r>
            <a:r>
              <a:rPr lang="nl-NL" dirty="0" smtClean="0">
                <a:solidFill>
                  <a:srgbClr val="0000FF"/>
                </a:solidFill>
                <a:latin typeface="Consolas"/>
              </a:rPr>
              <a:t>override</a:t>
            </a:r>
            <a:r>
              <a:rPr lang="nl-NL" dirty="0" smtClean="0">
                <a:solidFill>
                  <a:srgbClr val="000000"/>
                </a:solidFill>
                <a:latin typeface="Consolas"/>
              </a:rPr>
              <a:t> </a:t>
            </a:r>
            <a:r>
              <a:rPr lang="nl-NL" dirty="0" smtClean="0">
                <a:solidFill>
                  <a:srgbClr val="0000FF"/>
                </a:solidFill>
                <a:latin typeface="Consolas"/>
              </a:rPr>
              <a:t>string</a:t>
            </a:r>
            <a:r>
              <a:rPr lang="nl-NL" dirty="0" smtClean="0">
                <a:solidFill>
                  <a:srgbClr val="000000"/>
                </a:solidFill>
                <a:latin typeface="Consolas"/>
              </a:rPr>
              <a:t> ToString()</a:t>
            </a:r>
          </a:p>
          <a:p>
            <a:r>
              <a:rPr lang="nl-NL" dirty="0" smtClean="0">
                <a:solidFill>
                  <a:srgbClr val="000000"/>
                </a:solidFill>
                <a:latin typeface="Consolas"/>
              </a:rPr>
              <a:t>  {</a:t>
            </a:r>
          </a:p>
          <a:p>
            <a:r>
              <a:rPr lang="nl-NL" dirty="0" smtClean="0">
                <a:solidFill>
                  <a:srgbClr val="0000FF"/>
                </a:solidFill>
                <a:latin typeface="Consolas"/>
              </a:rPr>
              <a:t>    return</a:t>
            </a:r>
            <a:r>
              <a:rPr lang="nl-NL" dirty="0" smtClean="0">
                <a:solidFill>
                  <a:srgbClr val="000000"/>
                </a:solidFill>
                <a:latin typeface="Consolas"/>
              </a:rPr>
              <a:t> String.Format(</a:t>
            </a:r>
            <a:r>
              <a:rPr lang="nl-NL" dirty="0" smtClean="0">
                <a:solidFill>
                  <a:srgbClr val="DC1414"/>
                </a:solidFill>
                <a:latin typeface="Consolas"/>
              </a:rPr>
              <a:t>"x: {0}, y: {1}, z: {2}"</a:t>
            </a:r>
            <a:r>
              <a:rPr lang="nl-NL" dirty="0" smtClean="0">
                <a:solidFill>
                  <a:srgbClr val="000000"/>
                </a:solidFill>
                <a:latin typeface="Consolas"/>
              </a:rPr>
              <a:t>, x,y,z);</a:t>
            </a:r>
          </a:p>
          <a:p>
            <a:r>
              <a:rPr lang="nl-NL" dirty="0" smtClean="0">
                <a:solidFill>
                  <a:srgbClr val="000000"/>
                </a:solidFill>
                <a:latin typeface="Consolas"/>
              </a:rPr>
              <a:t>  }</a:t>
            </a:r>
          </a:p>
          <a:p>
            <a:r>
              <a:rPr lang="nl-NL" dirty="0" smtClean="0">
                <a:solidFill>
                  <a:srgbClr val="000000"/>
                </a:solidFill>
                <a:latin typeface="Consolas"/>
              </a:rPr>
              <a:t>}</a:t>
            </a:r>
          </a:p>
          <a:p>
            <a:endParaRPr lang="nl-NL" dirty="0" smtClean="0">
              <a:solidFill>
                <a:srgbClr val="000000"/>
              </a:solidFill>
              <a:latin typeface="Consolas"/>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Reference Type voorbeeld</a:t>
            </a:r>
            <a:endParaRPr lang="nl-NL" dirty="0"/>
          </a:p>
        </p:txBody>
      </p:sp>
      <p:sp>
        <p:nvSpPr>
          <p:cNvPr id="4" name="TextBox 3"/>
          <p:cNvSpPr txBox="1"/>
          <p:nvPr/>
        </p:nvSpPr>
        <p:spPr>
          <a:xfrm>
            <a:off x="609600" y="1371600"/>
            <a:ext cx="6136616" cy="3139321"/>
          </a:xfrm>
          <a:prstGeom prst="rect">
            <a:avLst/>
          </a:prstGeom>
          <a:noFill/>
        </p:spPr>
        <p:txBody>
          <a:bodyPr wrap="none" rtlCol="0">
            <a:spAutoFit/>
          </a:bodyPr>
          <a:lstStyle/>
          <a:p>
            <a:r>
              <a:rPr lang="nl-NL" dirty="0" smtClean="0">
                <a:solidFill>
                  <a:srgbClr val="0000FF"/>
                </a:solidFill>
                <a:latin typeface="Consolas"/>
              </a:rPr>
              <a:t>void</a:t>
            </a:r>
            <a:r>
              <a:rPr lang="nl-NL" dirty="0" smtClean="0">
                <a:solidFill>
                  <a:srgbClr val="000000"/>
                </a:solidFill>
                <a:latin typeface="Consolas"/>
              </a:rPr>
              <a:t> Main()</a:t>
            </a:r>
          </a:p>
          <a:p>
            <a:r>
              <a:rPr lang="nl-NL" dirty="0" smtClean="0">
                <a:solidFill>
                  <a:srgbClr val="000000"/>
                </a:solidFill>
                <a:latin typeface="Consolas"/>
              </a:rPr>
              <a:t>{</a:t>
            </a:r>
          </a:p>
          <a:p>
            <a:r>
              <a:rPr lang="en-US" dirty="0" smtClean="0">
                <a:solidFill>
                  <a:srgbClr val="000000"/>
                </a:solidFill>
                <a:latin typeface="Consolas"/>
              </a:rPr>
              <a:t>  Coordinate3D c1 = </a:t>
            </a:r>
            <a:r>
              <a:rPr lang="en-US" dirty="0" smtClean="0">
                <a:solidFill>
                  <a:srgbClr val="0000FF"/>
                </a:solidFill>
                <a:latin typeface="Consolas"/>
              </a:rPr>
              <a:t>new</a:t>
            </a:r>
            <a:r>
              <a:rPr lang="en-US" dirty="0" smtClean="0">
                <a:solidFill>
                  <a:srgbClr val="000000"/>
                </a:solidFill>
                <a:latin typeface="Consolas"/>
              </a:rPr>
              <a:t> Coordinate3D(-</a:t>
            </a:r>
            <a:r>
              <a:rPr lang="en-US" dirty="0" smtClean="0">
                <a:solidFill>
                  <a:srgbClr val="C81EFA"/>
                </a:solidFill>
                <a:latin typeface="Consolas"/>
              </a:rPr>
              <a:t>10</a:t>
            </a:r>
            <a:r>
              <a:rPr lang="en-US" dirty="0" smtClean="0">
                <a:solidFill>
                  <a:srgbClr val="000000"/>
                </a:solidFill>
                <a:latin typeface="Consolas"/>
              </a:rPr>
              <a:t>,</a:t>
            </a:r>
            <a:r>
              <a:rPr lang="en-US" dirty="0" smtClean="0">
                <a:solidFill>
                  <a:srgbClr val="C81EFA"/>
                </a:solidFill>
                <a:latin typeface="Consolas"/>
              </a:rPr>
              <a:t>1</a:t>
            </a:r>
            <a:r>
              <a:rPr lang="en-US" dirty="0" smtClean="0">
                <a:solidFill>
                  <a:srgbClr val="000000"/>
                </a:solidFill>
                <a:latin typeface="Consolas"/>
              </a:rPr>
              <a:t>,</a:t>
            </a:r>
            <a:r>
              <a:rPr lang="en-US" dirty="0" smtClean="0">
                <a:solidFill>
                  <a:srgbClr val="C81EFA"/>
                </a:solidFill>
                <a:latin typeface="Consolas"/>
              </a:rPr>
              <a:t>30</a:t>
            </a:r>
            <a:r>
              <a:rPr lang="en-US" dirty="0" smtClean="0">
                <a:solidFill>
                  <a:srgbClr val="000000"/>
                </a:solidFill>
                <a:latin typeface="Consolas"/>
              </a:rPr>
              <a:t>);</a:t>
            </a:r>
          </a:p>
          <a:p>
            <a:r>
              <a:rPr lang="nl-NL" dirty="0" smtClean="0">
                <a:solidFill>
                  <a:srgbClr val="000000"/>
                </a:solidFill>
                <a:latin typeface="Consolas"/>
              </a:rPr>
              <a:t>  changeCoord(c1);</a:t>
            </a:r>
          </a:p>
          <a:p>
            <a:r>
              <a:rPr lang="nl-NL" dirty="0" smtClean="0">
                <a:solidFill>
                  <a:srgbClr val="000000"/>
                </a:solidFill>
                <a:latin typeface="Consolas"/>
              </a:rPr>
              <a:t>  Console.WriteLine(c1.ToString());</a:t>
            </a:r>
          </a:p>
          <a:p>
            <a:r>
              <a:rPr lang="nl-NL" dirty="0" smtClean="0">
                <a:solidFill>
                  <a:srgbClr val="000000"/>
                </a:solidFill>
                <a:latin typeface="Consolas"/>
              </a:rPr>
              <a:t>}</a:t>
            </a:r>
          </a:p>
          <a:p>
            <a:endParaRPr lang="nl-NL" dirty="0" smtClean="0">
              <a:solidFill>
                <a:srgbClr val="000000"/>
              </a:solidFill>
              <a:latin typeface="Consolas"/>
            </a:endParaRPr>
          </a:p>
          <a:p>
            <a:r>
              <a:rPr lang="nl-NL" dirty="0" smtClean="0">
                <a:solidFill>
                  <a:srgbClr val="0000FF"/>
                </a:solidFill>
                <a:latin typeface="Consolas"/>
              </a:rPr>
              <a:t>void</a:t>
            </a:r>
            <a:r>
              <a:rPr lang="nl-NL" dirty="0" smtClean="0">
                <a:solidFill>
                  <a:srgbClr val="000000"/>
                </a:solidFill>
                <a:latin typeface="Consolas"/>
              </a:rPr>
              <a:t> changeCoord(Coordinate3D c)</a:t>
            </a:r>
          </a:p>
          <a:p>
            <a:r>
              <a:rPr lang="nl-NL" dirty="0" smtClean="0">
                <a:solidFill>
                  <a:srgbClr val="000000"/>
                </a:solidFill>
                <a:latin typeface="Consolas"/>
              </a:rPr>
              <a:t>{</a:t>
            </a:r>
          </a:p>
          <a:p>
            <a:r>
              <a:rPr lang="nl-NL" dirty="0" smtClean="0">
                <a:solidFill>
                  <a:srgbClr val="000000"/>
                </a:solidFill>
                <a:latin typeface="Consolas"/>
              </a:rPr>
              <a:t>  c.ShiftOneLeft();</a:t>
            </a:r>
          </a:p>
          <a:p>
            <a:r>
              <a:rPr lang="nl-NL" dirty="0" smtClean="0">
                <a:solidFill>
                  <a:srgbClr val="000000"/>
                </a:solidFill>
                <a:latin typeface="Consolas"/>
              </a:rPr>
              <a:t>}</a:t>
            </a:r>
            <a:endParaRPr lang="nl-NL" dirty="0"/>
          </a:p>
        </p:txBody>
      </p:sp>
      <p:sp>
        <p:nvSpPr>
          <p:cNvPr id="5" name="TextBox 4"/>
          <p:cNvSpPr txBox="1"/>
          <p:nvPr/>
        </p:nvSpPr>
        <p:spPr>
          <a:xfrm>
            <a:off x="914400" y="4953000"/>
            <a:ext cx="7149586" cy="646331"/>
          </a:xfrm>
          <a:prstGeom prst="rect">
            <a:avLst/>
          </a:prstGeom>
          <a:noFill/>
        </p:spPr>
        <p:txBody>
          <a:bodyPr wrap="none" rtlCol="0">
            <a:spAutoFit/>
          </a:bodyPr>
          <a:lstStyle/>
          <a:p>
            <a:r>
              <a:rPr lang="nl-NL" sz="3600" dirty="0" smtClean="0"/>
              <a:t>Vraag: wat is de verwachte uitkomst?</a:t>
            </a:r>
            <a:endParaRPr lang="nl-NL" sz="3600"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Reference Type voorbeeld</a:t>
            </a:r>
            <a:endParaRPr lang="nl-NL" dirty="0"/>
          </a:p>
        </p:txBody>
      </p:sp>
      <p:sp>
        <p:nvSpPr>
          <p:cNvPr id="5" name="TextBox 4"/>
          <p:cNvSpPr txBox="1"/>
          <p:nvPr/>
        </p:nvSpPr>
        <p:spPr>
          <a:xfrm>
            <a:off x="914400" y="5486400"/>
            <a:ext cx="7696200" cy="400110"/>
          </a:xfrm>
          <a:prstGeom prst="rect">
            <a:avLst/>
          </a:prstGeom>
          <a:noFill/>
        </p:spPr>
        <p:txBody>
          <a:bodyPr wrap="square" rtlCol="0">
            <a:spAutoFit/>
          </a:bodyPr>
          <a:lstStyle/>
          <a:p>
            <a:r>
              <a:rPr lang="nl-NL" sz="2000" dirty="0" smtClean="0"/>
              <a:t>De referentie wordt aan de methode doorgegeven, ipv een value</a:t>
            </a:r>
            <a:endParaRPr lang="nl-NL" sz="2000" dirty="0"/>
          </a:p>
        </p:txBody>
      </p:sp>
      <p:sp>
        <p:nvSpPr>
          <p:cNvPr id="6" name="Rectangle 5"/>
          <p:cNvSpPr/>
          <p:nvPr/>
        </p:nvSpPr>
        <p:spPr>
          <a:xfrm>
            <a:off x="1066800" y="1295400"/>
            <a:ext cx="7239000" cy="3139321"/>
          </a:xfrm>
          <a:prstGeom prst="rect">
            <a:avLst/>
          </a:prstGeom>
        </p:spPr>
        <p:txBody>
          <a:bodyPr wrap="square">
            <a:spAutoFit/>
          </a:bodyPr>
          <a:lstStyle/>
          <a:p>
            <a:r>
              <a:rPr lang="nl-NL" dirty="0" smtClean="0">
                <a:solidFill>
                  <a:srgbClr val="0000FF"/>
                </a:solidFill>
                <a:latin typeface="Consolas"/>
              </a:rPr>
              <a:t>void</a:t>
            </a:r>
            <a:r>
              <a:rPr lang="nl-NL" dirty="0" smtClean="0">
                <a:solidFill>
                  <a:srgbClr val="000000"/>
                </a:solidFill>
                <a:latin typeface="Consolas"/>
              </a:rPr>
              <a:t> Main()</a:t>
            </a:r>
          </a:p>
          <a:p>
            <a:r>
              <a:rPr lang="nl-NL" dirty="0" smtClean="0">
                <a:solidFill>
                  <a:srgbClr val="000000"/>
                </a:solidFill>
                <a:latin typeface="Consolas"/>
              </a:rPr>
              <a:t>{</a:t>
            </a:r>
          </a:p>
          <a:p>
            <a:r>
              <a:rPr lang="en-US" dirty="0" smtClean="0">
                <a:solidFill>
                  <a:srgbClr val="000000"/>
                </a:solidFill>
                <a:latin typeface="Consolas"/>
              </a:rPr>
              <a:t>  Coordinate3D c1 = </a:t>
            </a:r>
            <a:r>
              <a:rPr lang="en-US" dirty="0" smtClean="0">
                <a:solidFill>
                  <a:srgbClr val="0000FF"/>
                </a:solidFill>
                <a:latin typeface="Consolas"/>
              </a:rPr>
              <a:t>new</a:t>
            </a:r>
            <a:r>
              <a:rPr lang="en-US" dirty="0" smtClean="0">
                <a:solidFill>
                  <a:srgbClr val="000000"/>
                </a:solidFill>
                <a:latin typeface="Consolas"/>
              </a:rPr>
              <a:t> Coordinate3D(-</a:t>
            </a:r>
            <a:r>
              <a:rPr lang="en-US" dirty="0" smtClean="0">
                <a:solidFill>
                  <a:srgbClr val="C81EFA"/>
                </a:solidFill>
                <a:latin typeface="Consolas"/>
              </a:rPr>
              <a:t>10</a:t>
            </a:r>
            <a:r>
              <a:rPr lang="en-US" dirty="0" smtClean="0">
                <a:solidFill>
                  <a:srgbClr val="000000"/>
                </a:solidFill>
                <a:latin typeface="Consolas"/>
              </a:rPr>
              <a:t>,</a:t>
            </a:r>
            <a:r>
              <a:rPr lang="en-US" dirty="0" smtClean="0">
                <a:solidFill>
                  <a:srgbClr val="C81EFA"/>
                </a:solidFill>
                <a:latin typeface="Consolas"/>
              </a:rPr>
              <a:t>1</a:t>
            </a:r>
            <a:r>
              <a:rPr lang="en-US" dirty="0" smtClean="0">
                <a:solidFill>
                  <a:srgbClr val="000000"/>
                </a:solidFill>
                <a:latin typeface="Consolas"/>
              </a:rPr>
              <a:t>,</a:t>
            </a:r>
            <a:r>
              <a:rPr lang="en-US" dirty="0" smtClean="0">
                <a:solidFill>
                  <a:srgbClr val="C81EFA"/>
                </a:solidFill>
                <a:latin typeface="Consolas"/>
              </a:rPr>
              <a:t>30</a:t>
            </a:r>
            <a:r>
              <a:rPr lang="en-US" dirty="0" smtClean="0">
                <a:solidFill>
                  <a:srgbClr val="000000"/>
                </a:solidFill>
                <a:latin typeface="Consolas"/>
              </a:rPr>
              <a:t>);</a:t>
            </a:r>
          </a:p>
          <a:p>
            <a:r>
              <a:rPr lang="nl-NL" dirty="0" smtClean="0">
                <a:solidFill>
                  <a:srgbClr val="000000"/>
                </a:solidFill>
                <a:latin typeface="Consolas"/>
              </a:rPr>
              <a:t>  ChangeCoord(c1);</a:t>
            </a:r>
          </a:p>
          <a:p>
            <a:r>
              <a:rPr lang="nl-NL" dirty="0" smtClean="0">
                <a:solidFill>
                  <a:srgbClr val="000000"/>
                </a:solidFill>
                <a:latin typeface="Consolas"/>
              </a:rPr>
              <a:t>  Console.WriteLine(c1.ToString());</a:t>
            </a:r>
          </a:p>
          <a:p>
            <a:r>
              <a:rPr lang="nl-NL" dirty="0" smtClean="0">
                <a:solidFill>
                  <a:srgbClr val="000000"/>
                </a:solidFill>
                <a:latin typeface="Consolas"/>
              </a:rPr>
              <a:t>}</a:t>
            </a:r>
          </a:p>
          <a:p>
            <a:endParaRPr lang="nl-NL" dirty="0" smtClean="0">
              <a:solidFill>
                <a:srgbClr val="000000"/>
              </a:solidFill>
              <a:latin typeface="Consolas"/>
            </a:endParaRPr>
          </a:p>
          <a:p>
            <a:r>
              <a:rPr lang="nl-NL" dirty="0" smtClean="0">
                <a:solidFill>
                  <a:srgbClr val="0000FF"/>
                </a:solidFill>
                <a:latin typeface="Consolas"/>
              </a:rPr>
              <a:t>void</a:t>
            </a:r>
            <a:r>
              <a:rPr lang="nl-NL" dirty="0" smtClean="0">
                <a:solidFill>
                  <a:srgbClr val="000000"/>
                </a:solidFill>
                <a:latin typeface="Consolas"/>
              </a:rPr>
              <a:t> ChangeCoord(Coordinate3D c)</a:t>
            </a:r>
          </a:p>
          <a:p>
            <a:r>
              <a:rPr lang="nl-NL" dirty="0" smtClean="0">
                <a:solidFill>
                  <a:srgbClr val="000000"/>
                </a:solidFill>
                <a:latin typeface="Consolas"/>
              </a:rPr>
              <a:t>{</a:t>
            </a:r>
          </a:p>
          <a:p>
            <a:r>
              <a:rPr lang="nl-NL" dirty="0" smtClean="0">
                <a:solidFill>
                  <a:srgbClr val="000000"/>
                </a:solidFill>
                <a:latin typeface="Consolas"/>
              </a:rPr>
              <a:t>  c.ShiftOneLeft();</a:t>
            </a:r>
          </a:p>
          <a:p>
            <a:r>
              <a:rPr lang="nl-NL" dirty="0" smtClean="0">
                <a:solidFill>
                  <a:srgbClr val="000000"/>
                </a:solidFill>
                <a:latin typeface="Consolas"/>
              </a:rPr>
              <a:t>}</a:t>
            </a:r>
            <a:endParaRPr lang="nl-NL" dirty="0"/>
          </a:p>
        </p:txBody>
      </p:sp>
      <p:pic>
        <p:nvPicPr>
          <p:cNvPr id="3" name="Picture 2"/>
          <p:cNvPicPr>
            <a:picLocks noChangeAspect="1" noChangeArrowheads="1"/>
          </p:cNvPicPr>
          <p:nvPr/>
        </p:nvPicPr>
        <p:blipFill>
          <a:blip r:embed="rId2" cstate="print"/>
          <a:srcRect/>
          <a:stretch>
            <a:fillRect/>
          </a:stretch>
        </p:blipFill>
        <p:spPr bwMode="auto">
          <a:xfrm>
            <a:off x="1066800" y="4419599"/>
            <a:ext cx="5943600" cy="95864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Reference types</a:t>
            </a:r>
            <a:endParaRPr lang="nl-NL" dirty="0"/>
          </a:p>
        </p:txBody>
      </p:sp>
      <p:sp>
        <p:nvSpPr>
          <p:cNvPr id="3" name="Content Placeholder 2"/>
          <p:cNvSpPr>
            <a:spLocks noGrp="1"/>
          </p:cNvSpPr>
          <p:nvPr>
            <p:ph idx="1"/>
          </p:nvPr>
        </p:nvSpPr>
        <p:spPr/>
        <p:txBody>
          <a:bodyPr/>
          <a:lstStyle/>
          <a:p>
            <a:r>
              <a:rPr lang="nl-NL" dirty="0" smtClean="0"/>
              <a:t>Let op verschil tussen Java en C# bij vergelijken!</a:t>
            </a:r>
          </a:p>
          <a:p>
            <a:r>
              <a:rPr lang="nl-NL" dirty="0" smtClean="0"/>
              <a:t>In Java betekent == </a:t>
            </a:r>
            <a:r>
              <a:rPr lang="nl-NL" dirty="0" smtClean="0">
                <a:solidFill>
                  <a:schemeClr val="accent1"/>
                </a:solidFill>
              </a:rPr>
              <a:t>referenties</a:t>
            </a:r>
            <a:r>
              <a:rPr lang="nl-NL" dirty="0" smtClean="0"/>
              <a:t> vergelijken van objecten.</a:t>
            </a:r>
          </a:p>
          <a:p>
            <a:r>
              <a:rPr lang="nl-NL" dirty="0" smtClean="0"/>
              <a:t>In C# kan == worden overriden. Het gedrag wordt dus bepaald per type!</a:t>
            </a:r>
            <a:endParaRPr lang="he-IL" dirty="0" smtClean="0"/>
          </a:p>
          <a:p>
            <a:r>
              <a:rPr lang="en-US" dirty="0" smtClean="0"/>
              <a:t>A</a:t>
            </a:r>
            <a:r>
              <a:rPr lang="nl-NL" dirty="0" smtClean="0"/>
              <a:t>ls je in C# referenties wil vergelijken, gebruik voor de zekerheid ReferenceEquals.</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Reference Types</a:t>
            </a:r>
            <a:endParaRPr lang="nl-NL" dirty="0"/>
          </a:p>
        </p:txBody>
      </p:sp>
      <p:sp>
        <p:nvSpPr>
          <p:cNvPr id="3" name="Content Placeholder 2"/>
          <p:cNvSpPr>
            <a:spLocks noGrp="1"/>
          </p:cNvSpPr>
          <p:nvPr>
            <p:ph idx="1"/>
          </p:nvPr>
        </p:nvSpPr>
        <p:spPr/>
        <p:txBody>
          <a:bodyPr/>
          <a:lstStyle/>
          <a:p>
            <a:r>
              <a:rPr lang="nl-NL" dirty="0" smtClean="0"/>
              <a:t>In Java, x.equals(y) vergelijkt de inhoud van twee objecten</a:t>
            </a:r>
          </a:p>
          <a:p>
            <a:r>
              <a:rPr lang="nl-NL" dirty="0" smtClean="0"/>
              <a:t>In C# is dit x.Equals(y)</a:t>
            </a:r>
            <a:endParaRPr lang="nl-NL"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Reference types</a:t>
            </a:r>
            <a:endParaRPr lang="nl-NL" dirty="0"/>
          </a:p>
        </p:txBody>
      </p:sp>
      <p:sp>
        <p:nvSpPr>
          <p:cNvPr id="3" name="Content Placeholder 2"/>
          <p:cNvSpPr>
            <a:spLocks noGrp="1"/>
          </p:cNvSpPr>
          <p:nvPr>
            <p:ph idx="1"/>
          </p:nvPr>
        </p:nvSpPr>
        <p:spPr>
          <a:xfrm>
            <a:off x="457200" y="1600201"/>
            <a:ext cx="8229600" cy="1295399"/>
          </a:xfrm>
        </p:spPr>
        <p:txBody>
          <a:bodyPr>
            <a:normAutofit fontScale="92500" lnSpcReduction="20000"/>
          </a:bodyPr>
          <a:lstStyle/>
          <a:p>
            <a:r>
              <a:rPr lang="nl-NL" dirty="0" smtClean="0"/>
              <a:t>Bij strings wordt == naar Equals geresolved</a:t>
            </a:r>
          </a:p>
          <a:p>
            <a:r>
              <a:rPr lang="nl-NL" dirty="0" smtClean="0"/>
              <a:t>Van string literal wordt er maar één object in het geheugen aangemaakt</a:t>
            </a:r>
          </a:p>
        </p:txBody>
      </p:sp>
      <p:sp>
        <p:nvSpPr>
          <p:cNvPr id="4" name="TextBox 3"/>
          <p:cNvSpPr txBox="1"/>
          <p:nvPr/>
        </p:nvSpPr>
        <p:spPr>
          <a:xfrm>
            <a:off x="1219200" y="3200400"/>
            <a:ext cx="7529625" cy="2308324"/>
          </a:xfrm>
          <a:prstGeom prst="rect">
            <a:avLst/>
          </a:prstGeom>
          <a:noFill/>
        </p:spPr>
        <p:txBody>
          <a:bodyPr wrap="none" rtlCol="0">
            <a:spAutoFit/>
          </a:bodyPr>
          <a:lstStyle/>
          <a:p>
            <a:r>
              <a:rPr lang="nl-NL" dirty="0" smtClean="0">
                <a:solidFill>
                  <a:srgbClr val="0000FF"/>
                </a:solidFill>
                <a:latin typeface="Consolas"/>
              </a:rPr>
              <a:t>string x = new </a:t>
            </a:r>
            <a:r>
              <a:rPr lang="nl-NL" dirty="0" smtClean="0">
                <a:solidFill>
                  <a:srgbClr val="2B91AF"/>
                </a:solidFill>
                <a:latin typeface="Consolas"/>
              </a:rPr>
              <a:t>StringBuilder().Append(</a:t>
            </a:r>
            <a:r>
              <a:rPr lang="nl-NL" dirty="0" smtClean="0">
                <a:solidFill>
                  <a:srgbClr val="A31515"/>
                </a:solidFill>
                <a:latin typeface="Consolas"/>
              </a:rPr>
              <a:t>"hello").ToString();</a:t>
            </a:r>
          </a:p>
          <a:p>
            <a:r>
              <a:rPr lang="en-US" dirty="0" smtClean="0">
                <a:solidFill>
                  <a:srgbClr val="0000FF"/>
                </a:solidFill>
                <a:latin typeface="Consolas"/>
              </a:rPr>
              <a:t>string y = new </a:t>
            </a:r>
            <a:r>
              <a:rPr lang="en-US" dirty="0" err="1" smtClean="0">
                <a:solidFill>
                  <a:srgbClr val="2B91AF"/>
                </a:solidFill>
                <a:latin typeface="Consolas"/>
              </a:rPr>
              <a:t>StringBuilder</a:t>
            </a:r>
            <a:r>
              <a:rPr lang="en-US" dirty="0" smtClean="0">
                <a:solidFill>
                  <a:srgbClr val="2B91AF"/>
                </a:solidFill>
                <a:latin typeface="Consolas"/>
              </a:rPr>
              <a:t>().Append(</a:t>
            </a:r>
            <a:r>
              <a:rPr lang="en-US" dirty="0" smtClean="0">
                <a:solidFill>
                  <a:srgbClr val="A31515"/>
                </a:solidFill>
                <a:latin typeface="Consolas"/>
              </a:rPr>
              <a:t>"hello").</a:t>
            </a:r>
            <a:r>
              <a:rPr lang="en-US" dirty="0" err="1" smtClean="0">
                <a:solidFill>
                  <a:srgbClr val="A31515"/>
                </a:solidFill>
                <a:latin typeface="Consolas"/>
              </a:rPr>
              <a:t>ToString</a:t>
            </a:r>
            <a:r>
              <a:rPr lang="en-US" dirty="0" smtClean="0">
                <a:solidFill>
                  <a:srgbClr val="A31515"/>
                </a:solidFill>
                <a:latin typeface="Consolas"/>
              </a:rPr>
              <a:t>();</a:t>
            </a:r>
          </a:p>
          <a:p>
            <a:r>
              <a:rPr lang="nl-NL" dirty="0" smtClean="0">
                <a:solidFill>
                  <a:srgbClr val="0000FF"/>
                </a:solidFill>
                <a:latin typeface="Consolas"/>
              </a:rPr>
              <a:t>string q = </a:t>
            </a:r>
            <a:r>
              <a:rPr lang="nl-NL" dirty="0" smtClean="0">
                <a:solidFill>
                  <a:srgbClr val="A31515"/>
                </a:solidFill>
                <a:latin typeface="Consolas"/>
              </a:rPr>
              <a:t>"hello";</a:t>
            </a:r>
          </a:p>
          <a:p>
            <a:r>
              <a:rPr lang="nl-NL" dirty="0" smtClean="0">
                <a:solidFill>
                  <a:srgbClr val="0000FF"/>
                </a:solidFill>
                <a:latin typeface="Consolas"/>
              </a:rPr>
              <a:t>string r = </a:t>
            </a:r>
            <a:r>
              <a:rPr lang="nl-NL" dirty="0" smtClean="0">
                <a:solidFill>
                  <a:srgbClr val="A31515"/>
                </a:solidFill>
                <a:latin typeface="Consolas"/>
              </a:rPr>
              <a:t>"hello";</a:t>
            </a:r>
          </a:p>
          <a:p>
            <a:r>
              <a:rPr lang="nl-NL" dirty="0" smtClean="0">
                <a:solidFill>
                  <a:srgbClr val="2B91AF"/>
                </a:solidFill>
                <a:latin typeface="Consolas"/>
              </a:rPr>
              <a:t>Console.WriteLine(x == y);</a:t>
            </a:r>
            <a:r>
              <a:rPr lang="en-US" dirty="0" smtClean="0">
                <a:solidFill>
                  <a:srgbClr val="A31515"/>
                </a:solidFill>
                <a:latin typeface="Consolas"/>
              </a:rPr>
              <a:t> </a:t>
            </a:r>
            <a:endParaRPr lang="nl-NL" dirty="0" smtClean="0">
              <a:solidFill>
                <a:srgbClr val="2B91AF"/>
              </a:solidFill>
              <a:latin typeface="Consolas"/>
            </a:endParaRPr>
          </a:p>
          <a:p>
            <a:r>
              <a:rPr lang="nl-NL" dirty="0" smtClean="0">
                <a:solidFill>
                  <a:srgbClr val="2B91AF"/>
                </a:solidFill>
                <a:latin typeface="Consolas"/>
              </a:rPr>
              <a:t>Console.WriteLine(ReferenceEquals(x, y));</a:t>
            </a:r>
          </a:p>
          <a:p>
            <a:r>
              <a:rPr lang="nl-NL" dirty="0" smtClean="0">
                <a:solidFill>
                  <a:srgbClr val="2B91AF"/>
                </a:solidFill>
                <a:latin typeface="Consolas"/>
              </a:rPr>
              <a:t>Console.WriteLine(ReferenceEquals(q, r));</a:t>
            </a:r>
          </a:p>
          <a:p>
            <a:endParaRPr lang="nl-NL" dirty="0"/>
          </a:p>
        </p:txBody>
      </p:sp>
      <p:sp>
        <p:nvSpPr>
          <p:cNvPr id="5" name="TextBox 4"/>
          <p:cNvSpPr txBox="1"/>
          <p:nvPr/>
        </p:nvSpPr>
        <p:spPr>
          <a:xfrm>
            <a:off x="1524000" y="5715000"/>
            <a:ext cx="4724400" cy="461665"/>
          </a:xfrm>
          <a:prstGeom prst="rect">
            <a:avLst/>
          </a:prstGeom>
          <a:noFill/>
        </p:spPr>
        <p:txBody>
          <a:bodyPr wrap="square" rtlCol="0">
            <a:spAutoFit/>
          </a:bodyPr>
          <a:lstStyle/>
          <a:p>
            <a:r>
              <a:rPr lang="nl-NL" sz="2400" dirty="0" smtClean="0"/>
              <a:t>Verwachte output? </a:t>
            </a:r>
            <a:endParaRPr lang="nl-NL" sz="2400" dirty="0"/>
          </a:p>
        </p:txBody>
      </p:sp>
      <p:sp>
        <p:nvSpPr>
          <p:cNvPr id="6" name="Rounded Rectangular Callout 5"/>
          <p:cNvSpPr/>
          <p:nvPr/>
        </p:nvSpPr>
        <p:spPr>
          <a:xfrm>
            <a:off x="2895600" y="3200400"/>
            <a:ext cx="3810000" cy="990600"/>
          </a:xfrm>
          <a:prstGeom prst="wedgeRoundRectCallout">
            <a:avLst/>
          </a:prstGeom>
          <a:solidFill>
            <a:schemeClr val="accent1">
              <a:alpha val="8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True, want dit is gelijk aan x.Equals(y), er worden dus waarden vergeleken</a:t>
            </a:r>
          </a:p>
        </p:txBody>
      </p:sp>
      <p:sp>
        <p:nvSpPr>
          <p:cNvPr id="9" name="Rounded Rectangular Callout 8"/>
          <p:cNvSpPr/>
          <p:nvPr/>
        </p:nvSpPr>
        <p:spPr>
          <a:xfrm>
            <a:off x="4038600" y="3505200"/>
            <a:ext cx="3810000" cy="990600"/>
          </a:xfrm>
          <a:prstGeom prst="wedgeRoundRectCallout">
            <a:avLst/>
          </a:prstGeom>
          <a:solidFill>
            <a:schemeClr val="accent1">
              <a:alpha val="8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False, het zijn twee aparte objecten</a:t>
            </a:r>
          </a:p>
        </p:txBody>
      </p:sp>
      <p:sp>
        <p:nvSpPr>
          <p:cNvPr id="10" name="Rounded Rectangular Callout 9"/>
          <p:cNvSpPr/>
          <p:nvPr/>
        </p:nvSpPr>
        <p:spPr>
          <a:xfrm>
            <a:off x="4724400" y="3810000"/>
            <a:ext cx="3810000" cy="990600"/>
          </a:xfrm>
          <a:prstGeom prst="wedgeRoundRectCallout">
            <a:avLst/>
          </a:prstGeom>
          <a:solidFill>
            <a:schemeClr val="accent1">
              <a:alpha val="8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True, want van een string literal wordt er maar een object aangemaakt</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xit"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9" grpId="0" animBg="1"/>
      <p:bldP spid="9" grpId="1"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Oefening 1.4</a:t>
            </a:r>
            <a:endParaRPr lang="nl-NL" dirty="0"/>
          </a:p>
        </p:txBody>
      </p:sp>
      <p:sp>
        <p:nvSpPr>
          <p:cNvPr id="3" name="Tijdelijke aanduiding voor inhoud 2"/>
          <p:cNvSpPr>
            <a:spLocks noGrp="1"/>
          </p:cNvSpPr>
          <p:nvPr>
            <p:ph idx="1"/>
          </p:nvPr>
        </p:nvSpPr>
        <p:spPr/>
        <p:txBody>
          <a:bodyPr/>
          <a:lstStyle/>
          <a:p>
            <a:r>
              <a:rPr lang="nl-NL" dirty="0" err="1" smtClean="0"/>
              <a:t>Enums</a:t>
            </a:r>
            <a:r>
              <a:rPr lang="nl-NL" dirty="0" smtClean="0"/>
              <a:t>. Zelf lezen en opgave maken uit de werkcollegebundel.</a:t>
            </a:r>
            <a:endParaRPr lang="nl-NL" dirty="0"/>
          </a:p>
        </p:txBody>
      </p:sp>
    </p:spTree>
    <p:extLst>
      <p:ext uri="{BB962C8B-B14F-4D97-AF65-F5344CB8AC3E}">
        <p14:creationId xmlns:p14="http://schemas.microsoft.com/office/powerpoint/2010/main" val="25051103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Reference types</a:t>
            </a:r>
            <a:endParaRPr lang="nl-NL" dirty="0"/>
          </a:p>
        </p:txBody>
      </p:sp>
      <p:sp>
        <p:nvSpPr>
          <p:cNvPr id="3" name="Content Placeholder 2"/>
          <p:cNvSpPr>
            <a:spLocks noGrp="1"/>
          </p:cNvSpPr>
          <p:nvPr>
            <p:ph idx="1"/>
          </p:nvPr>
        </p:nvSpPr>
        <p:spPr>
          <a:xfrm>
            <a:off x="457200" y="1600201"/>
            <a:ext cx="8229600" cy="1219199"/>
          </a:xfrm>
        </p:spPr>
        <p:txBody>
          <a:bodyPr>
            <a:normAutofit/>
          </a:bodyPr>
          <a:lstStyle/>
          <a:p>
            <a:r>
              <a:rPr lang="nl-NL" dirty="0" smtClean="0"/>
              <a:t>Bij Objects wordt == naar ReferenceEquals geresolved </a:t>
            </a:r>
          </a:p>
        </p:txBody>
      </p:sp>
      <p:sp>
        <p:nvSpPr>
          <p:cNvPr id="5" name="TextBox 4"/>
          <p:cNvSpPr txBox="1"/>
          <p:nvPr/>
        </p:nvSpPr>
        <p:spPr>
          <a:xfrm>
            <a:off x="1752600" y="3200400"/>
            <a:ext cx="6009979" cy="2585323"/>
          </a:xfrm>
          <a:prstGeom prst="rect">
            <a:avLst/>
          </a:prstGeom>
          <a:noFill/>
        </p:spPr>
        <p:txBody>
          <a:bodyPr wrap="none" rtlCol="0">
            <a:spAutoFit/>
          </a:bodyPr>
          <a:lstStyle/>
          <a:p>
            <a:r>
              <a:rPr lang="nl-NL" dirty="0" smtClean="0">
                <a:solidFill>
                  <a:srgbClr val="0000FF"/>
                </a:solidFill>
                <a:latin typeface="Consolas"/>
              </a:rPr>
              <a:t>class </a:t>
            </a:r>
            <a:r>
              <a:rPr lang="nl-NL" dirty="0" smtClean="0">
                <a:solidFill>
                  <a:srgbClr val="2B91AF"/>
                </a:solidFill>
                <a:latin typeface="Consolas"/>
              </a:rPr>
              <a:t>X </a:t>
            </a:r>
          </a:p>
          <a:p>
            <a:r>
              <a:rPr lang="nl-NL" dirty="0" smtClean="0">
                <a:solidFill>
                  <a:srgbClr val="2B91AF"/>
                </a:solidFill>
                <a:latin typeface="Consolas"/>
              </a:rPr>
              <a:t>{ </a:t>
            </a:r>
          </a:p>
          <a:p>
            <a:r>
              <a:rPr lang="nl-NL" dirty="0" smtClean="0">
                <a:solidFill>
                  <a:srgbClr val="2B91AF"/>
                </a:solidFill>
                <a:latin typeface="Consolas"/>
              </a:rPr>
              <a:t>  </a:t>
            </a:r>
            <a:r>
              <a:rPr lang="nl-NL" dirty="0" smtClean="0">
                <a:solidFill>
                  <a:srgbClr val="0000FF"/>
                </a:solidFill>
                <a:latin typeface="Consolas"/>
              </a:rPr>
              <a:t>public string myString; </a:t>
            </a:r>
          </a:p>
          <a:p>
            <a:r>
              <a:rPr lang="nl-NL" dirty="0" smtClean="0">
                <a:solidFill>
                  <a:srgbClr val="0000FF"/>
                </a:solidFill>
                <a:latin typeface="Consolas"/>
              </a:rPr>
              <a:t>  public bool Equals(</a:t>
            </a:r>
            <a:r>
              <a:rPr lang="nl-NL" dirty="0" smtClean="0">
                <a:solidFill>
                  <a:srgbClr val="2B91AF"/>
                </a:solidFill>
                <a:latin typeface="Consolas"/>
              </a:rPr>
              <a:t>X other) </a:t>
            </a:r>
          </a:p>
          <a:p>
            <a:r>
              <a:rPr lang="nl-NL" dirty="0" smtClean="0">
                <a:solidFill>
                  <a:srgbClr val="2B91AF"/>
                </a:solidFill>
                <a:latin typeface="Consolas"/>
              </a:rPr>
              <a:t>  { </a:t>
            </a:r>
          </a:p>
          <a:p>
            <a:r>
              <a:rPr lang="nl-NL" dirty="0" smtClean="0">
                <a:solidFill>
                  <a:srgbClr val="2B91AF"/>
                </a:solidFill>
                <a:latin typeface="Consolas"/>
              </a:rPr>
              <a:t>    </a:t>
            </a:r>
            <a:r>
              <a:rPr lang="nl-NL" dirty="0" smtClean="0">
                <a:solidFill>
                  <a:srgbClr val="0000FF"/>
                </a:solidFill>
                <a:latin typeface="Consolas"/>
              </a:rPr>
              <a:t>return (other.myString == this.myString); </a:t>
            </a:r>
          </a:p>
          <a:p>
            <a:r>
              <a:rPr lang="nl-NL" dirty="0" smtClean="0">
                <a:solidFill>
                  <a:srgbClr val="0000FF"/>
                </a:solidFill>
                <a:latin typeface="Consolas"/>
              </a:rPr>
              <a:t>  } </a:t>
            </a:r>
          </a:p>
          <a:p>
            <a:r>
              <a:rPr lang="nl-NL" dirty="0" smtClean="0">
                <a:solidFill>
                  <a:srgbClr val="0000FF"/>
                </a:solidFill>
                <a:latin typeface="Consolas"/>
              </a:rPr>
              <a:t>}</a:t>
            </a:r>
          </a:p>
          <a:p>
            <a:endParaRPr lang="nl-NL"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Reference types</a:t>
            </a:r>
            <a:endParaRPr lang="nl-NL" dirty="0"/>
          </a:p>
        </p:txBody>
      </p:sp>
      <p:sp>
        <p:nvSpPr>
          <p:cNvPr id="3" name="Content Placeholder 2"/>
          <p:cNvSpPr>
            <a:spLocks noGrp="1"/>
          </p:cNvSpPr>
          <p:nvPr>
            <p:ph idx="1"/>
          </p:nvPr>
        </p:nvSpPr>
        <p:spPr>
          <a:xfrm>
            <a:off x="457200" y="1600201"/>
            <a:ext cx="8229600" cy="1219199"/>
          </a:xfrm>
        </p:spPr>
        <p:txBody>
          <a:bodyPr>
            <a:normAutofit/>
          </a:bodyPr>
          <a:lstStyle/>
          <a:p>
            <a:r>
              <a:rPr lang="nl-NL" dirty="0" smtClean="0"/>
              <a:t>Bij Objects wordt == naar ReferenceEquals geresolved </a:t>
            </a:r>
          </a:p>
        </p:txBody>
      </p:sp>
      <p:sp>
        <p:nvSpPr>
          <p:cNvPr id="5" name="TextBox 4"/>
          <p:cNvSpPr txBox="1"/>
          <p:nvPr/>
        </p:nvSpPr>
        <p:spPr>
          <a:xfrm>
            <a:off x="1752600" y="3200400"/>
            <a:ext cx="4363695" cy="2862322"/>
          </a:xfrm>
          <a:prstGeom prst="rect">
            <a:avLst/>
          </a:prstGeom>
          <a:noFill/>
        </p:spPr>
        <p:txBody>
          <a:bodyPr wrap="square" rtlCol="0">
            <a:spAutoFit/>
          </a:bodyPr>
          <a:lstStyle/>
          <a:p>
            <a:r>
              <a:rPr lang="nl-NL" dirty="0" smtClean="0">
                <a:solidFill>
                  <a:srgbClr val="0000FF"/>
                </a:solidFill>
                <a:latin typeface="Consolas"/>
              </a:rPr>
              <a:t>static void Main(string[] args)</a:t>
            </a:r>
          </a:p>
          <a:p>
            <a:r>
              <a:rPr lang="nl-NL" dirty="0" smtClean="0">
                <a:solidFill>
                  <a:srgbClr val="0000FF"/>
                </a:solidFill>
                <a:latin typeface="Consolas"/>
              </a:rPr>
              <a:t>{</a:t>
            </a:r>
          </a:p>
          <a:p>
            <a:r>
              <a:rPr lang="nl-NL" dirty="0" smtClean="0">
                <a:solidFill>
                  <a:srgbClr val="2B91AF"/>
                </a:solidFill>
                <a:latin typeface="Consolas"/>
              </a:rPr>
              <a:t>  X x = </a:t>
            </a:r>
            <a:r>
              <a:rPr lang="nl-NL" dirty="0" smtClean="0">
                <a:solidFill>
                  <a:srgbClr val="0000FF"/>
                </a:solidFill>
                <a:latin typeface="Consolas"/>
              </a:rPr>
              <a:t>new </a:t>
            </a:r>
            <a:r>
              <a:rPr lang="nl-NL" dirty="0" smtClean="0">
                <a:solidFill>
                  <a:srgbClr val="2B91AF"/>
                </a:solidFill>
                <a:latin typeface="Consolas"/>
              </a:rPr>
              <a:t>X();</a:t>
            </a:r>
          </a:p>
          <a:p>
            <a:r>
              <a:rPr lang="nl-NL" dirty="0" smtClean="0">
                <a:solidFill>
                  <a:srgbClr val="2B91AF"/>
                </a:solidFill>
                <a:latin typeface="Consolas"/>
              </a:rPr>
              <a:t>  X y = </a:t>
            </a:r>
            <a:r>
              <a:rPr lang="nl-NL" dirty="0" smtClean="0">
                <a:solidFill>
                  <a:srgbClr val="0000FF"/>
                </a:solidFill>
                <a:latin typeface="Consolas"/>
              </a:rPr>
              <a:t>new </a:t>
            </a:r>
            <a:r>
              <a:rPr lang="nl-NL" dirty="0" smtClean="0">
                <a:solidFill>
                  <a:srgbClr val="2B91AF"/>
                </a:solidFill>
                <a:latin typeface="Consolas"/>
              </a:rPr>
              <a:t>X();</a:t>
            </a:r>
          </a:p>
          <a:p>
            <a:r>
              <a:rPr lang="nl-NL" dirty="0" smtClean="0">
                <a:solidFill>
                  <a:srgbClr val="2B91AF"/>
                </a:solidFill>
                <a:latin typeface="Consolas"/>
              </a:rPr>
              <a:t>  Console.WriteLine(x == y);</a:t>
            </a:r>
          </a:p>
          <a:p>
            <a:r>
              <a:rPr lang="nl-NL" dirty="0" smtClean="0">
                <a:solidFill>
                  <a:srgbClr val="2B91AF"/>
                </a:solidFill>
                <a:latin typeface="Consolas"/>
              </a:rPr>
              <a:t>  Console.WriteLine(x.Equals(y));</a:t>
            </a:r>
          </a:p>
          <a:p>
            <a:r>
              <a:rPr lang="nl-NL" dirty="0" smtClean="0">
                <a:solidFill>
                  <a:srgbClr val="2B91AF"/>
                </a:solidFill>
                <a:latin typeface="Consolas"/>
              </a:rPr>
              <a:t>  Console.ReadKey();</a:t>
            </a:r>
          </a:p>
          <a:p>
            <a:r>
              <a:rPr lang="nl-NL" dirty="0" smtClean="0">
                <a:solidFill>
                  <a:srgbClr val="2B91AF"/>
                </a:solidFill>
                <a:latin typeface="Consolas"/>
              </a:rPr>
              <a:t>}</a:t>
            </a:r>
          </a:p>
          <a:p>
            <a:endParaRPr lang="nl-NL" dirty="0" smtClean="0">
              <a:solidFill>
                <a:srgbClr val="0000FF"/>
              </a:solidFill>
              <a:latin typeface="Consolas"/>
            </a:endParaRPr>
          </a:p>
          <a:p>
            <a:endParaRPr lang="nl-NL" dirty="0"/>
          </a:p>
        </p:txBody>
      </p:sp>
      <p:sp>
        <p:nvSpPr>
          <p:cNvPr id="6" name="Rounded Rectangular Callout 5"/>
          <p:cNvSpPr/>
          <p:nvPr/>
        </p:nvSpPr>
        <p:spPr>
          <a:xfrm>
            <a:off x="2895600" y="3200400"/>
            <a:ext cx="3810000" cy="990600"/>
          </a:xfrm>
          <a:prstGeom prst="wedgeRoundRectCallout">
            <a:avLst/>
          </a:prstGeom>
          <a:solidFill>
            <a:schemeClr val="accent1">
              <a:alpha val="8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False, twee verschillende references</a:t>
            </a:r>
          </a:p>
        </p:txBody>
      </p:sp>
      <p:sp>
        <p:nvSpPr>
          <p:cNvPr id="7" name="Rounded Rectangular Callout 6"/>
          <p:cNvSpPr/>
          <p:nvPr/>
        </p:nvSpPr>
        <p:spPr>
          <a:xfrm>
            <a:off x="3810000" y="3505200"/>
            <a:ext cx="3810000" cy="990600"/>
          </a:xfrm>
          <a:prstGeom prst="wedgeRoundRectCallout">
            <a:avLst/>
          </a:prstGeom>
          <a:solidFill>
            <a:schemeClr val="accent1">
              <a:alpha val="8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True, inhoud is gelijk</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xit"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Opgave 1.5</a:t>
            </a:r>
            <a:endParaRPr lang="nl-NL" dirty="0"/>
          </a:p>
        </p:txBody>
      </p:sp>
      <p:sp>
        <p:nvSpPr>
          <p:cNvPr id="3" name="Content Placeholder 2"/>
          <p:cNvSpPr>
            <a:spLocks noGrp="1"/>
          </p:cNvSpPr>
          <p:nvPr>
            <p:ph idx="1"/>
          </p:nvPr>
        </p:nvSpPr>
        <p:spPr/>
        <p:txBody>
          <a:bodyPr/>
          <a:lstStyle/>
          <a:p>
            <a:r>
              <a:rPr lang="nl-NL" dirty="0" smtClean="0"/>
              <a:t>Zie werkcollegebundel</a:t>
            </a:r>
            <a:endParaRPr lang="nl-NL"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Practicum</a:t>
            </a:r>
            <a:endParaRPr lang="nl-NL" dirty="0"/>
          </a:p>
        </p:txBody>
      </p:sp>
      <p:sp>
        <p:nvSpPr>
          <p:cNvPr id="3" name="Content Placeholder 2"/>
          <p:cNvSpPr>
            <a:spLocks noGrp="1"/>
          </p:cNvSpPr>
          <p:nvPr>
            <p:ph idx="1"/>
          </p:nvPr>
        </p:nvSpPr>
        <p:spPr/>
        <p:txBody>
          <a:bodyPr/>
          <a:lstStyle/>
          <a:p>
            <a:r>
              <a:rPr lang="nl-NL" dirty="0" smtClean="0"/>
              <a:t>Zie practicumbundel</a:t>
            </a:r>
          </a:p>
          <a:p>
            <a:r>
              <a:rPr lang="nl-NL" dirty="0" smtClean="0"/>
              <a:t>Creëren van een Windows Forms applicatie</a:t>
            </a:r>
          </a:p>
          <a:p>
            <a:r>
              <a:rPr lang="nl-NL" dirty="0" smtClean="0"/>
              <a:t>TicTacToe op basis van een gegeven Java-programma</a:t>
            </a:r>
            <a:endParaRPr lang="nl-NL"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Value Types</a:t>
            </a:r>
            <a:endParaRPr lang="nl-NL" dirty="0"/>
          </a:p>
        </p:txBody>
      </p:sp>
      <p:sp>
        <p:nvSpPr>
          <p:cNvPr id="3" name="Content Placeholder 2"/>
          <p:cNvSpPr>
            <a:spLocks noGrp="1"/>
          </p:cNvSpPr>
          <p:nvPr>
            <p:ph idx="1"/>
          </p:nvPr>
        </p:nvSpPr>
        <p:spPr/>
        <p:txBody>
          <a:bodyPr/>
          <a:lstStyle/>
          <a:p>
            <a:r>
              <a:rPr lang="nl-NL" dirty="0" smtClean="0"/>
              <a:t>In C#: ‘everything is an object’</a:t>
            </a:r>
          </a:p>
          <a:p>
            <a:r>
              <a:rPr lang="nl-NL" dirty="0" smtClean="0"/>
              <a:t>Er zijn dus geen primitieve types, zoals in Java (int, bool, double, float). </a:t>
            </a:r>
          </a:p>
          <a:p>
            <a:r>
              <a:rPr lang="nl-NL" dirty="0" smtClean="0"/>
              <a:t>Wel onderscheid tussen Value Types en Reference Types!</a:t>
            </a:r>
            <a:endParaRPr lang="nl-NL"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Value Types</a:t>
            </a:r>
            <a:endParaRPr lang="nl-NL" dirty="0"/>
          </a:p>
        </p:txBody>
      </p:sp>
      <p:sp>
        <p:nvSpPr>
          <p:cNvPr id="3" name="Content Placeholder 2"/>
          <p:cNvSpPr>
            <a:spLocks noGrp="1"/>
          </p:cNvSpPr>
          <p:nvPr>
            <p:ph idx="1"/>
          </p:nvPr>
        </p:nvSpPr>
        <p:spPr/>
        <p:txBody>
          <a:bodyPr/>
          <a:lstStyle/>
          <a:p>
            <a:r>
              <a:rPr lang="nl-NL" dirty="0" smtClean="0"/>
              <a:t>Zijn een soort ‘light weight’ objecten</a:t>
            </a:r>
          </a:p>
          <a:p>
            <a:r>
              <a:rPr lang="nl-NL" dirty="0" smtClean="0"/>
              <a:t>Geen inheritance mogelijk</a:t>
            </a:r>
          </a:p>
          <a:p>
            <a:r>
              <a:rPr lang="nl-NL" dirty="0" smtClean="0"/>
              <a:t>structs, zoals System.Single (float), System.Double (double) óf enums</a:t>
            </a:r>
          </a:p>
          <a:p>
            <a:r>
              <a:rPr lang="nl-NL" dirty="0" smtClean="0"/>
              <a:t>Value Types lijken op primitive types in Java, maar hebben wel methoden, properties, etc.</a:t>
            </a:r>
          </a:p>
          <a:p>
            <a:r>
              <a:rPr lang="nl-NL" dirty="0" smtClean="0"/>
              <a:t>Richtlijn: immutable!</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Value Type voorbeeld</a:t>
            </a:r>
            <a:endParaRPr lang="nl-NL" dirty="0"/>
          </a:p>
        </p:txBody>
      </p:sp>
      <p:sp>
        <p:nvSpPr>
          <p:cNvPr id="4" name="TextBox 3"/>
          <p:cNvSpPr txBox="1"/>
          <p:nvPr/>
        </p:nvSpPr>
        <p:spPr>
          <a:xfrm>
            <a:off x="762000" y="1219200"/>
            <a:ext cx="7529625" cy="5355312"/>
          </a:xfrm>
          <a:prstGeom prst="rect">
            <a:avLst/>
          </a:prstGeom>
          <a:noFill/>
        </p:spPr>
        <p:txBody>
          <a:bodyPr wrap="none" rtlCol="0">
            <a:spAutoFit/>
          </a:bodyPr>
          <a:lstStyle/>
          <a:p>
            <a:r>
              <a:rPr lang="nl-NL" dirty="0" smtClean="0">
                <a:solidFill>
                  <a:srgbClr val="0000FF"/>
                </a:solidFill>
                <a:latin typeface="Consolas"/>
              </a:rPr>
              <a:t>struct</a:t>
            </a:r>
            <a:r>
              <a:rPr lang="nl-NL" dirty="0" smtClean="0">
                <a:solidFill>
                  <a:srgbClr val="000000"/>
                </a:solidFill>
                <a:latin typeface="Consolas"/>
              </a:rPr>
              <a:t> Coordinate3D </a:t>
            </a:r>
          </a:p>
          <a:p>
            <a:r>
              <a:rPr lang="nl-NL" dirty="0" smtClean="0">
                <a:solidFill>
                  <a:srgbClr val="000000"/>
                </a:solidFill>
                <a:latin typeface="Consolas"/>
              </a:rPr>
              <a:t>{</a:t>
            </a:r>
          </a:p>
          <a:p>
            <a:r>
              <a:rPr lang="nl-NL" dirty="0" smtClean="0">
                <a:solidFill>
                  <a:srgbClr val="0000FF"/>
                </a:solidFill>
                <a:latin typeface="Consolas"/>
              </a:rPr>
              <a:t>  private</a:t>
            </a:r>
            <a:r>
              <a:rPr lang="nl-NL" dirty="0" smtClean="0">
                <a:solidFill>
                  <a:srgbClr val="000000"/>
                </a:solidFill>
                <a:latin typeface="Consolas"/>
              </a:rPr>
              <a:t> </a:t>
            </a:r>
            <a:r>
              <a:rPr lang="nl-NL" dirty="0" smtClean="0">
                <a:solidFill>
                  <a:srgbClr val="0000FF"/>
                </a:solidFill>
                <a:latin typeface="Consolas"/>
              </a:rPr>
              <a:t>int</a:t>
            </a:r>
            <a:r>
              <a:rPr lang="nl-NL" dirty="0" smtClean="0">
                <a:solidFill>
                  <a:srgbClr val="000000"/>
                </a:solidFill>
                <a:latin typeface="Consolas"/>
              </a:rPr>
              <a:t> x,y,z;</a:t>
            </a:r>
          </a:p>
          <a:p>
            <a:r>
              <a:rPr lang="nl-NL" dirty="0" smtClean="0">
                <a:solidFill>
                  <a:srgbClr val="0000FF"/>
                </a:solidFill>
                <a:latin typeface="Consolas"/>
              </a:rPr>
              <a:t>  public</a:t>
            </a:r>
            <a:r>
              <a:rPr lang="nl-NL" dirty="0" smtClean="0">
                <a:solidFill>
                  <a:srgbClr val="000000"/>
                </a:solidFill>
                <a:latin typeface="Consolas"/>
              </a:rPr>
              <a:t> Coordinate3D(</a:t>
            </a:r>
            <a:r>
              <a:rPr lang="nl-NL" dirty="0" smtClean="0">
                <a:solidFill>
                  <a:srgbClr val="0000FF"/>
                </a:solidFill>
                <a:latin typeface="Consolas"/>
              </a:rPr>
              <a:t>int</a:t>
            </a:r>
            <a:r>
              <a:rPr lang="nl-NL" dirty="0" smtClean="0">
                <a:solidFill>
                  <a:srgbClr val="000000"/>
                </a:solidFill>
                <a:latin typeface="Consolas"/>
              </a:rPr>
              <a:t> px, </a:t>
            </a:r>
            <a:r>
              <a:rPr lang="nl-NL" dirty="0" smtClean="0">
                <a:solidFill>
                  <a:srgbClr val="0000FF"/>
                </a:solidFill>
                <a:latin typeface="Consolas"/>
              </a:rPr>
              <a:t>int</a:t>
            </a:r>
            <a:r>
              <a:rPr lang="nl-NL" dirty="0" smtClean="0">
                <a:solidFill>
                  <a:srgbClr val="000000"/>
                </a:solidFill>
                <a:latin typeface="Consolas"/>
              </a:rPr>
              <a:t> py, </a:t>
            </a:r>
            <a:r>
              <a:rPr lang="nl-NL" dirty="0" smtClean="0">
                <a:solidFill>
                  <a:srgbClr val="0000FF"/>
                </a:solidFill>
                <a:latin typeface="Consolas"/>
              </a:rPr>
              <a:t>int</a:t>
            </a:r>
            <a:r>
              <a:rPr lang="nl-NL" dirty="0" smtClean="0">
                <a:solidFill>
                  <a:srgbClr val="000000"/>
                </a:solidFill>
                <a:latin typeface="Consolas"/>
              </a:rPr>
              <a:t> pz)</a:t>
            </a:r>
          </a:p>
          <a:p>
            <a:r>
              <a:rPr lang="nl-NL" dirty="0" smtClean="0">
                <a:solidFill>
                  <a:srgbClr val="000000"/>
                </a:solidFill>
                <a:latin typeface="Consolas"/>
              </a:rPr>
              <a:t>  {</a:t>
            </a:r>
          </a:p>
          <a:p>
            <a:r>
              <a:rPr lang="pl-PL" dirty="0" smtClean="0">
                <a:solidFill>
                  <a:srgbClr val="000000"/>
                </a:solidFill>
                <a:latin typeface="Consolas"/>
              </a:rPr>
              <a:t>  </a:t>
            </a:r>
            <a:r>
              <a:rPr lang="nl-NL" dirty="0" smtClean="0">
                <a:solidFill>
                  <a:srgbClr val="000000"/>
                </a:solidFill>
                <a:latin typeface="Consolas"/>
              </a:rPr>
              <a:t>  </a:t>
            </a:r>
            <a:r>
              <a:rPr lang="pl-PL" dirty="0" smtClean="0">
                <a:solidFill>
                  <a:srgbClr val="000000"/>
                </a:solidFill>
                <a:latin typeface="Consolas"/>
              </a:rPr>
              <a:t>x = px; y = py; z = pz;</a:t>
            </a:r>
          </a:p>
          <a:p>
            <a:r>
              <a:rPr lang="nl-NL" dirty="0" smtClean="0">
                <a:solidFill>
                  <a:srgbClr val="000000"/>
                </a:solidFill>
                <a:latin typeface="Consolas"/>
              </a:rPr>
              <a:t>  }</a:t>
            </a:r>
          </a:p>
          <a:p>
            <a:endParaRPr lang="nl-NL" dirty="0" smtClean="0">
              <a:solidFill>
                <a:srgbClr val="000000"/>
              </a:solidFill>
              <a:latin typeface="Consolas"/>
            </a:endParaRPr>
          </a:p>
          <a:p>
            <a:r>
              <a:rPr lang="nl-NL" dirty="0" smtClean="0">
                <a:solidFill>
                  <a:srgbClr val="0000FF"/>
                </a:solidFill>
                <a:latin typeface="Consolas"/>
              </a:rPr>
              <a:t>  public</a:t>
            </a:r>
            <a:r>
              <a:rPr lang="nl-NL" dirty="0" smtClean="0">
                <a:solidFill>
                  <a:srgbClr val="000000"/>
                </a:solidFill>
                <a:latin typeface="Consolas"/>
              </a:rPr>
              <a:t> </a:t>
            </a:r>
            <a:r>
              <a:rPr lang="nl-NL" dirty="0" smtClean="0">
                <a:solidFill>
                  <a:srgbClr val="0000FF"/>
                </a:solidFill>
                <a:latin typeface="Consolas"/>
              </a:rPr>
              <a:t>void</a:t>
            </a:r>
            <a:r>
              <a:rPr lang="nl-NL" dirty="0" smtClean="0">
                <a:solidFill>
                  <a:srgbClr val="000000"/>
                </a:solidFill>
                <a:latin typeface="Consolas"/>
              </a:rPr>
              <a:t> ShiftOneLeft()</a:t>
            </a:r>
          </a:p>
          <a:p>
            <a:r>
              <a:rPr lang="nl-NL" dirty="0" smtClean="0">
                <a:solidFill>
                  <a:srgbClr val="000000"/>
                </a:solidFill>
                <a:latin typeface="Consolas"/>
              </a:rPr>
              <a:t>  {</a:t>
            </a:r>
          </a:p>
          <a:p>
            <a:r>
              <a:rPr lang="nl-NL" dirty="0" smtClean="0">
                <a:solidFill>
                  <a:srgbClr val="000000"/>
                </a:solidFill>
                <a:latin typeface="Consolas"/>
              </a:rPr>
              <a:t>    x--; y--; z--;</a:t>
            </a:r>
          </a:p>
          <a:p>
            <a:r>
              <a:rPr lang="nl-NL" dirty="0" smtClean="0">
                <a:solidFill>
                  <a:srgbClr val="000000"/>
                </a:solidFill>
                <a:latin typeface="Consolas"/>
              </a:rPr>
              <a:t>  }</a:t>
            </a:r>
          </a:p>
          <a:p>
            <a:endParaRPr lang="nl-NL" dirty="0" smtClean="0">
              <a:solidFill>
                <a:srgbClr val="000000"/>
              </a:solidFill>
              <a:latin typeface="Consolas"/>
            </a:endParaRPr>
          </a:p>
          <a:p>
            <a:r>
              <a:rPr lang="nl-NL" dirty="0" smtClean="0">
                <a:solidFill>
                  <a:srgbClr val="0000FF"/>
                </a:solidFill>
                <a:latin typeface="Consolas"/>
              </a:rPr>
              <a:t>  public</a:t>
            </a:r>
            <a:r>
              <a:rPr lang="nl-NL" dirty="0" smtClean="0">
                <a:solidFill>
                  <a:srgbClr val="000000"/>
                </a:solidFill>
                <a:latin typeface="Consolas"/>
              </a:rPr>
              <a:t> </a:t>
            </a:r>
            <a:r>
              <a:rPr lang="nl-NL" dirty="0" smtClean="0">
                <a:solidFill>
                  <a:srgbClr val="0000FF"/>
                </a:solidFill>
                <a:latin typeface="Consolas"/>
              </a:rPr>
              <a:t>override</a:t>
            </a:r>
            <a:r>
              <a:rPr lang="nl-NL" dirty="0" smtClean="0">
                <a:solidFill>
                  <a:srgbClr val="000000"/>
                </a:solidFill>
                <a:latin typeface="Consolas"/>
              </a:rPr>
              <a:t> </a:t>
            </a:r>
            <a:r>
              <a:rPr lang="nl-NL" dirty="0" smtClean="0">
                <a:solidFill>
                  <a:srgbClr val="0000FF"/>
                </a:solidFill>
                <a:latin typeface="Consolas"/>
              </a:rPr>
              <a:t>string</a:t>
            </a:r>
            <a:r>
              <a:rPr lang="nl-NL" dirty="0" smtClean="0">
                <a:solidFill>
                  <a:srgbClr val="000000"/>
                </a:solidFill>
                <a:latin typeface="Consolas"/>
              </a:rPr>
              <a:t> ToString()</a:t>
            </a:r>
          </a:p>
          <a:p>
            <a:r>
              <a:rPr lang="nl-NL" dirty="0" smtClean="0">
                <a:solidFill>
                  <a:srgbClr val="000000"/>
                </a:solidFill>
                <a:latin typeface="Consolas"/>
              </a:rPr>
              <a:t>  {</a:t>
            </a:r>
          </a:p>
          <a:p>
            <a:r>
              <a:rPr lang="nl-NL" dirty="0" smtClean="0">
                <a:solidFill>
                  <a:srgbClr val="0000FF"/>
                </a:solidFill>
                <a:latin typeface="Consolas"/>
              </a:rPr>
              <a:t>    return</a:t>
            </a:r>
            <a:r>
              <a:rPr lang="nl-NL" dirty="0" smtClean="0">
                <a:solidFill>
                  <a:srgbClr val="000000"/>
                </a:solidFill>
                <a:latin typeface="Consolas"/>
              </a:rPr>
              <a:t> String.Format(</a:t>
            </a:r>
            <a:r>
              <a:rPr lang="nl-NL" dirty="0" smtClean="0">
                <a:solidFill>
                  <a:srgbClr val="DC1414"/>
                </a:solidFill>
                <a:latin typeface="Consolas"/>
              </a:rPr>
              <a:t>"x: {0}, y: {1}, z: {2}"</a:t>
            </a:r>
            <a:r>
              <a:rPr lang="nl-NL" dirty="0" smtClean="0">
                <a:solidFill>
                  <a:srgbClr val="000000"/>
                </a:solidFill>
                <a:latin typeface="Consolas"/>
              </a:rPr>
              <a:t>, x,y,z);</a:t>
            </a:r>
          </a:p>
          <a:p>
            <a:r>
              <a:rPr lang="nl-NL" dirty="0" smtClean="0">
                <a:solidFill>
                  <a:srgbClr val="000000"/>
                </a:solidFill>
                <a:latin typeface="Consolas"/>
              </a:rPr>
              <a:t>  }</a:t>
            </a:r>
          </a:p>
          <a:p>
            <a:r>
              <a:rPr lang="nl-NL" dirty="0" smtClean="0">
                <a:solidFill>
                  <a:srgbClr val="000000"/>
                </a:solidFill>
                <a:latin typeface="Consolas"/>
              </a:rPr>
              <a:t>}</a:t>
            </a:r>
          </a:p>
          <a:p>
            <a:endParaRPr lang="nl-NL" dirty="0" smtClean="0">
              <a:solidFill>
                <a:srgbClr val="000000"/>
              </a:solidFill>
              <a:latin typeface="Consolas"/>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Value Type voorbeeld</a:t>
            </a:r>
            <a:endParaRPr lang="nl-NL" dirty="0"/>
          </a:p>
        </p:txBody>
      </p:sp>
      <p:sp>
        <p:nvSpPr>
          <p:cNvPr id="4" name="TextBox 3"/>
          <p:cNvSpPr txBox="1"/>
          <p:nvPr/>
        </p:nvSpPr>
        <p:spPr>
          <a:xfrm>
            <a:off x="1219200" y="1524000"/>
            <a:ext cx="6136616" cy="3139321"/>
          </a:xfrm>
          <a:prstGeom prst="rect">
            <a:avLst/>
          </a:prstGeom>
          <a:noFill/>
        </p:spPr>
        <p:txBody>
          <a:bodyPr wrap="none" rtlCol="0">
            <a:spAutoFit/>
          </a:bodyPr>
          <a:lstStyle/>
          <a:p>
            <a:r>
              <a:rPr lang="nl-NL" dirty="0" smtClean="0">
                <a:solidFill>
                  <a:srgbClr val="0000FF"/>
                </a:solidFill>
                <a:latin typeface="Consolas"/>
              </a:rPr>
              <a:t>void</a:t>
            </a:r>
            <a:r>
              <a:rPr lang="nl-NL" dirty="0" smtClean="0">
                <a:solidFill>
                  <a:srgbClr val="000000"/>
                </a:solidFill>
                <a:latin typeface="Consolas"/>
              </a:rPr>
              <a:t> Main()</a:t>
            </a:r>
          </a:p>
          <a:p>
            <a:r>
              <a:rPr lang="nl-NL" dirty="0" smtClean="0">
                <a:solidFill>
                  <a:srgbClr val="000000"/>
                </a:solidFill>
                <a:latin typeface="Consolas"/>
              </a:rPr>
              <a:t>{</a:t>
            </a:r>
          </a:p>
          <a:p>
            <a:r>
              <a:rPr lang="en-US" dirty="0" smtClean="0">
                <a:solidFill>
                  <a:srgbClr val="000000"/>
                </a:solidFill>
                <a:latin typeface="Consolas"/>
              </a:rPr>
              <a:t>  Coordinate3D c1 = </a:t>
            </a:r>
            <a:r>
              <a:rPr lang="en-US" dirty="0" smtClean="0">
                <a:solidFill>
                  <a:srgbClr val="0000FF"/>
                </a:solidFill>
                <a:latin typeface="Consolas"/>
              </a:rPr>
              <a:t>new</a:t>
            </a:r>
            <a:r>
              <a:rPr lang="en-US" dirty="0" smtClean="0">
                <a:solidFill>
                  <a:srgbClr val="000000"/>
                </a:solidFill>
                <a:latin typeface="Consolas"/>
              </a:rPr>
              <a:t> Coordinate3D(-</a:t>
            </a:r>
            <a:r>
              <a:rPr lang="en-US" dirty="0" smtClean="0">
                <a:solidFill>
                  <a:srgbClr val="C81EFA"/>
                </a:solidFill>
                <a:latin typeface="Consolas"/>
              </a:rPr>
              <a:t>10</a:t>
            </a:r>
            <a:r>
              <a:rPr lang="en-US" dirty="0" smtClean="0">
                <a:solidFill>
                  <a:srgbClr val="000000"/>
                </a:solidFill>
                <a:latin typeface="Consolas"/>
              </a:rPr>
              <a:t>,</a:t>
            </a:r>
            <a:r>
              <a:rPr lang="en-US" dirty="0" smtClean="0">
                <a:solidFill>
                  <a:srgbClr val="C81EFA"/>
                </a:solidFill>
                <a:latin typeface="Consolas"/>
              </a:rPr>
              <a:t>1</a:t>
            </a:r>
            <a:r>
              <a:rPr lang="en-US" dirty="0" smtClean="0">
                <a:solidFill>
                  <a:srgbClr val="000000"/>
                </a:solidFill>
                <a:latin typeface="Consolas"/>
              </a:rPr>
              <a:t>,</a:t>
            </a:r>
            <a:r>
              <a:rPr lang="en-US" dirty="0" smtClean="0">
                <a:solidFill>
                  <a:srgbClr val="C81EFA"/>
                </a:solidFill>
                <a:latin typeface="Consolas"/>
              </a:rPr>
              <a:t>30</a:t>
            </a:r>
            <a:r>
              <a:rPr lang="en-US" dirty="0" smtClean="0">
                <a:solidFill>
                  <a:srgbClr val="000000"/>
                </a:solidFill>
                <a:latin typeface="Consolas"/>
              </a:rPr>
              <a:t>);</a:t>
            </a:r>
          </a:p>
          <a:p>
            <a:r>
              <a:rPr lang="nl-NL" dirty="0" smtClean="0">
                <a:solidFill>
                  <a:srgbClr val="000000"/>
                </a:solidFill>
                <a:latin typeface="Consolas"/>
              </a:rPr>
              <a:t>  ChangeCoord(c1);</a:t>
            </a:r>
          </a:p>
          <a:p>
            <a:r>
              <a:rPr lang="nl-NL" dirty="0" smtClean="0">
                <a:solidFill>
                  <a:srgbClr val="000000"/>
                </a:solidFill>
                <a:latin typeface="Consolas"/>
              </a:rPr>
              <a:t>  Console.WriteLine(c1.ToString());</a:t>
            </a:r>
          </a:p>
          <a:p>
            <a:r>
              <a:rPr lang="nl-NL" dirty="0" smtClean="0">
                <a:solidFill>
                  <a:srgbClr val="000000"/>
                </a:solidFill>
                <a:latin typeface="Consolas"/>
              </a:rPr>
              <a:t>}</a:t>
            </a:r>
          </a:p>
          <a:p>
            <a:endParaRPr lang="nl-NL" dirty="0" smtClean="0">
              <a:solidFill>
                <a:srgbClr val="000000"/>
              </a:solidFill>
              <a:latin typeface="Consolas"/>
            </a:endParaRPr>
          </a:p>
          <a:p>
            <a:r>
              <a:rPr lang="nl-NL" dirty="0" smtClean="0">
                <a:solidFill>
                  <a:srgbClr val="0000FF"/>
                </a:solidFill>
                <a:latin typeface="Consolas"/>
              </a:rPr>
              <a:t>void</a:t>
            </a:r>
            <a:r>
              <a:rPr lang="nl-NL" dirty="0" smtClean="0">
                <a:solidFill>
                  <a:srgbClr val="000000"/>
                </a:solidFill>
                <a:latin typeface="Consolas"/>
              </a:rPr>
              <a:t> ChangeCoord(Coordinate3D c)</a:t>
            </a:r>
          </a:p>
          <a:p>
            <a:r>
              <a:rPr lang="nl-NL" dirty="0" smtClean="0">
                <a:solidFill>
                  <a:srgbClr val="000000"/>
                </a:solidFill>
                <a:latin typeface="Consolas"/>
              </a:rPr>
              <a:t>{</a:t>
            </a:r>
          </a:p>
          <a:p>
            <a:r>
              <a:rPr lang="nl-NL" dirty="0" smtClean="0">
                <a:solidFill>
                  <a:srgbClr val="000000"/>
                </a:solidFill>
                <a:latin typeface="Consolas"/>
              </a:rPr>
              <a:t>  c.ShiftOneLeft();</a:t>
            </a:r>
          </a:p>
          <a:p>
            <a:r>
              <a:rPr lang="nl-NL" dirty="0" smtClean="0">
                <a:solidFill>
                  <a:srgbClr val="000000"/>
                </a:solidFill>
                <a:latin typeface="Consolas"/>
              </a:rPr>
              <a:t>}</a:t>
            </a:r>
            <a:endParaRPr lang="nl-NL" dirty="0"/>
          </a:p>
        </p:txBody>
      </p:sp>
      <p:sp>
        <p:nvSpPr>
          <p:cNvPr id="5" name="TextBox 4"/>
          <p:cNvSpPr txBox="1"/>
          <p:nvPr/>
        </p:nvSpPr>
        <p:spPr>
          <a:xfrm>
            <a:off x="914400" y="4953000"/>
            <a:ext cx="7149586" cy="646331"/>
          </a:xfrm>
          <a:prstGeom prst="rect">
            <a:avLst/>
          </a:prstGeom>
          <a:noFill/>
        </p:spPr>
        <p:txBody>
          <a:bodyPr wrap="none" rtlCol="0">
            <a:spAutoFit/>
          </a:bodyPr>
          <a:lstStyle/>
          <a:p>
            <a:r>
              <a:rPr lang="nl-NL" sz="3600" dirty="0" smtClean="0"/>
              <a:t>Vraag: wat is de verwachte uitkomst?</a:t>
            </a:r>
            <a:endParaRPr lang="nl-NL" sz="3600"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Value Type voorbeeld</a:t>
            </a:r>
            <a:endParaRPr lang="nl-NL" dirty="0"/>
          </a:p>
        </p:txBody>
      </p:sp>
      <p:sp>
        <p:nvSpPr>
          <p:cNvPr id="5" name="TextBox 4"/>
          <p:cNvSpPr txBox="1"/>
          <p:nvPr/>
        </p:nvSpPr>
        <p:spPr>
          <a:xfrm>
            <a:off x="914400" y="5715000"/>
            <a:ext cx="7391400" cy="523220"/>
          </a:xfrm>
          <a:prstGeom prst="rect">
            <a:avLst/>
          </a:prstGeom>
          <a:noFill/>
        </p:spPr>
        <p:txBody>
          <a:bodyPr wrap="square" rtlCol="0">
            <a:spAutoFit/>
          </a:bodyPr>
          <a:lstStyle/>
          <a:p>
            <a:r>
              <a:rPr lang="nl-NL" sz="2800" dirty="0" smtClean="0"/>
              <a:t>Oeps. ValueTypes zijn values!  Geen referenties!</a:t>
            </a:r>
            <a:endParaRPr lang="nl-NL" sz="2800" dirty="0"/>
          </a:p>
        </p:txBody>
      </p:sp>
      <p:pic>
        <p:nvPicPr>
          <p:cNvPr id="1026" name="Picture 2"/>
          <p:cNvPicPr>
            <a:picLocks noChangeAspect="1" noChangeArrowheads="1"/>
          </p:cNvPicPr>
          <p:nvPr/>
        </p:nvPicPr>
        <p:blipFill>
          <a:blip r:embed="rId2" cstate="print"/>
          <a:srcRect t="70213"/>
          <a:stretch>
            <a:fillRect/>
          </a:stretch>
        </p:blipFill>
        <p:spPr bwMode="auto">
          <a:xfrm>
            <a:off x="914400" y="4572000"/>
            <a:ext cx="6324601" cy="1066800"/>
          </a:xfrm>
          <a:prstGeom prst="rect">
            <a:avLst/>
          </a:prstGeom>
          <a:noFill/>
          <a:ln w="9525">
            <a:noFill/>
            <a:miter lim="800000"/>
            <a:headEnd/>
            <a:tailEnd/>
          </a:ln>
        </p:spPr>
      </p:pic>
      <p:sp>
        <p:nvSpPr>
          <p:cNvPr id="6" name="TextBox 5"/>
          <p:cNvSpPr txBox="1"/>
          <p:nvPr/>
        </p:nvSpPr>
        <p:spPr>
          <a:xfrm>
            <a:off x="990600" y="1371600"/>
            <a:ext cx="6136616" cy="3139321"/>
          </a:xfrm>
          <a:prstGeom prst="rect">
            <a:avLst/>
          </a:prstGeom>
          <a:noFill/>
        </p:spPr>
        <p:txBody>
          <a:bodyPr wrap="none" rtlCol="0">
            <a:spAutoFit/>
          </a:bodyPr>
          <a:lstStyle/>
          <a:p>
            <a:r>
              <a:rPr lang="nl-NL" dirty="0" smtClean="0">
                <a:solidFill>
                  <a:srgbClr val="0000FF"/>
                </a:solidFill>
                <a:latin typeface="Consolas"/>
              </a:rPr>
              <a:t>void</a:t>
            </a:r>
            <a:r>
              <a:rPr lang="nl-NL" dirty="0" smtClean="0">
                <a:solidFill>
                  <a:srgbClr val="000000"/>
                </a:solidFill>
                <a:latin typeface="Consolas"/>
              </a:rPr>
              <a:t> Main()</a:t>
            </a:r>
          </a:p>
          <a:p>
            <a:r>
              <a:rPr lang="nl-NL" dirty="0" smtClean="0">
                <a:solidFill>
                  <a:srgbClr val="000000"/>
                </a:solidFill>
                <a:latin typeface="Consolas"/>
              </a:rPr>
              <a:t>{</a:t>
            </a:r>
          </a:p>
          <a:p>
            <a:r>
              <a:rPr lang="en-US" dirty="0" smtClean="0">
                <a:solidFill>
                  <a:srgbClr val="000000"/>
                </a:solidFill>
                <a:latin typeface="Consolas"/>
              </a:rPr>
              <a:t>  Coordinate3D c1 = </a:t>
            </a:r>
            <a:r>
              <a:rPr lang="en-US" dirty="0" smtClean="0">
                <a:solidFill>
                  <a:srgbClr val="0000FF"/>
                </a:solidFill>
                <a:latin typeface="Consolas"/>
              </a:rPr>
              <a:t>new</a:t>
            </a:r>
            <a:r>
              <a:rPr lang="en-US" dirty="0" smtClean="0">
                <a:solidFill>
                  <a:srgbClr val="000000"/>
                </a:solidFill>
                <a:latin typeface="Consolas"/>
              </a:rPr>
              <a:t> Coordinate3D(-</a:t>
            </a:r>
            <a:r>
              <a:rPr lang="en-US" dirty="0" smtClean="0">
                <a:solidFill>
                  <a:srgbClr val="C81EFA"/>
                </a:solidFill>
                <a:latin typeface="Consolas"/>
              </a:rPr>
              <a:t>10</a:t>
            </a:r>
            <a:r>
              <a:rPr lang="en-US" dirty="0" smtClean="0">
                <a:solidFill>
                  <a:srgbClr val="000000"/>
                </a:solidFill>
                <a:latin typeface="Consolas"/>
              </a:rPr>
              <a:t>,</a:t>
            </a:r>
            <a:r>
              <a:rPr lang="en-US" dirty="0" smtClean="0">
                <a:solidFill>
                  <a:srgbClr val="C81EFA"/>
                </a:solidFill>
                <a:latin typeface="Consolas"/>
              </a:rPr>
              <a:t>1</a:t>
            </a:r>
            <a:r>
              <a:rPr lang="en-US" dirty="0" smtClean="0">
                <a:solidFill>
                  <a:srgbClr val="000000"/>
                </a:solidFill>
                <a:latin typeface="Consolas"/>
              </a:rPr>
              <a:t>,</a:t>
            </a:r>
            <a:r>
              <a:rPr lang="en-US" dirty="0" smtClean="0">
                <a:solidFill>
                  <a:srgbClr val="C81EFA"/>
                </a:solidFill>
                <a:latin typeface="Consolas"/>
              </a:rPr>
              <a:t>30</a:t>
            </a:r>
            <a:r>
              <a:rPr lang="en-US" dirty="0" smtClean="0">
                <a:solidFill>
                  <a:srgbClr val="000000"/>
                </a:solidFill>
                <a:latin typeface="Consolas"/>
              </a:rPr>
              <a:t>);</a:t>
            </a:r>
          </a:p>
          <a:p>
            <a:r>
              <a:rPr lang="nl-NL" dirty="0" smtClean="0">
                <a:solidFill>
                  <a:srgbClr val="000000"/>
                </a:solidFill>
                <a:latin typeface="Consolas"/>
              </a:rPr>
              <a:t>  ChangeCoord(c1);</a:t>
            </a:r>
          </a:p>
          <a:p>
            <a:r>
              <a:rPr lang="nl-NL" dirty="0" smtClean="0">
                <a:solidFill>
                  <a:srgbClr val="000000"/>
                </a:solidFill>
                <a:latin typeface="Consolas"/>
              </a:rPr>
              <a:t>  Console.WriteLine(c1.ToString());</a:t>
            </a:r>
          </a:p>
          <a:p>
            <a:r>
              <a:rPr lang="nl-NL" dirty="0" smtClean="0">
                <a:solidFill>
                  <a:srgbClr val="000000"/>
                </a:solidFill>
                <a:latin typeface="Consolas"/>
              </a:rPr>
              <a:t>}</a:t>
            </a:r>
          </a:p>
          <a:p>
            <a:endParaRPr lang="nl-NL" dirty="0" smtClean="0">
              <a:solidFill>
                <a:srgbClr val="000000"/>
              </a:solidFill>
              <a:latin typeface="Consolas"/>
            </a:endParaRPr>
          </a:p>
          <a:p>
            <a:r>
              <a:rPr lang="nl-NL" dirty="0" smtClean="0">
                <a:solidFill>
                  <a:srgbClr val="0000FF"/>
                </a:solidFill>
                <a:latin typeface="Consolas"/>
              </a:rPr>
              <a:t>void</a:t>
            </a:r>
            <a:r>
              <a:rPr lang="nl-NL" dirty="0" smtClean="0">
                <a:solidFill>
                  <a:srgbClr val="000000"/>
                </a:solidFill>
                <a:latin typeface="Consolas"/>
              </a:rPr>
              <a:t> ChangeCoord(Coordinate3D c)</a:t>
            </a:r>
          </a:p>
          <a:p>
            <a:r>
              <a:rPr lang="nl-NL" dirty="0" smtClean="0">
                <a:solidFill>
                  <a:srgbClr val="000000"/>
                </a:solidFill>
                <a:latin typeface="Consolas"/>
              </a:rPr>
              <a:t>{</a:t>
            </a:r>
          </a:p>
          <a:p>
            <a:r>
              <a:rPr lang="nl-NL" dirty="0" smtClean="0">
                <a:solidFill>
                  <a:srgbClr val="000000"/>
                </a:solidFill>
                <a:latin typeface="Consolas"/>
              </a:rPr>
              <a:t>  c.ShiftOneLeft();</a:t>
            </a:r>
          </a:p>
          <a:p>
            <a:r>
              <a:rPr lang="nl-NL" dirty="0" smtClean="0">
                <a:solidFill>
                  <a:srgbClr val="000000"/>
                </a:solidFill>
                <a:latin typeface="Consolas"/>
              </a:rPr>
              <a:t>}</a:t>
            </a:r>
            <a:endParaRPr lang="nl-NL"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Value Type voorbeeld</a:t>
            </a:r>
            <a:endParaRPr lang="nl-NL" dirty="0"/>
          </a:p>
        </p:txBody>
      </p:sp>
      <p:sp>
        <p:nvSpPr>
          <p:cNvPr id="5" name="TextBox 4"/>
          <p:cNvSpPr txBox="1"/>
          <p:nvPr/>
        </p:nvSpPr>
        <p:spPr>
          <a:xfrm>
            <a:off x="3581400" y="1295400"/>
            <a:ext cx="1499641" cy="646331"/>
          </a:xfrm>
          <a:prstGeom prst="rect">
            <a:avLst/>
          </a:prstGeom>
          <a:noFill/>
        </p:spPr>
        <p:txBody>
          <a:bodyPr wrap="none" rtlCol="0">
            <a:spAutoFit/>
          </a:bodyPr>
          <a:lstStyle/>
          <a:p>
            <a:r>
              <a:rPr lang="nl-NL" sz="3600" dirty="0" smtClean="0"/>
              <a:t>Echter:</a:t>
            </a:r>
            <a:endParaRPr lang="nl-NL" sz="3600" dirty="0"/>
          </a:p>
        </p:txBody>
      </p:sp>
      <p:pic>
        <p:nvPicPr>
          <p:cNvPr id="2050" name="Picture 2"/>
          <p:cNvPicPr>
            <a:picLocks noChangeAspect="1" noChangeArrowheads="1"/>
          </p:cNvPicPr>
          <p:nvPr/>
        </p:nvPicPr>
        <p:blipFill>
          <a:blip r:embed="rId2" cstate="print"/>
          <a:srcRect t="64209"/>
          <a:stretch>
            <a:fillRect/>
          </a:stretch>
        </p:blipFill>
        <p:spPr bwMode="auto">
          <a:xfrm>
            <a:off x="1066800" y="4267200"/>
            <a:ext cx="6172200" cy="1274245"/>
          </a:xfrm>
          <a:prstGeom prst="rect">
            <a:avLst/>
          </a:prstGeom>
          <a:noFill/>
          <a:ln w="9525">
            <a:noFill/>
            <a:miter lim="800000"/>
            <a:headEnd/>
            <a:tailEnd/>
          </a:ln>
        </p:spPr>
      </p:pic>
      <p:sp>
        <p:nvSpPr>
          <p:cNvPr id="6" name="Rectangle 5"/>
          <p:cNvSpPr/>
          <p:nvPr/>
        </p:nvSpPr>
        <p:spPr>
          <a:xfrm>
            <a:off x="1066800" y="2057400"/>
            <a:ext cx="6553200" cy="1754326"/>
          </a:xfrm>
          <a:prstGeom prst="rect">
            <a:avLst/>
          </a:prstGeom>
        </p:spPr>
        <p:txBody>
          <a:bodyPr wrap="square">
            <a:spAutoFit/>
          </a:bodyPr>
          <a:lstStyle/>
          <a:p>
            <a:r>
              <a:rPr lang="nl-NL" dirty="0" smtClean="0">
                <a:solidFill>
                  <a:srgbClr val="0000FF"/>
                </a:solidFill>
                <a:latin typeface="Consolas"/>
              </a:rPr>
              <a:t>void</a:t>
            </a:r>
            <a:r>
              <a:rPr lang="nl-NL" dirty="0" smtClean="0">
                <a:solidFill>
                  <a:srgbClr val="000000"/>
                </a:solidFill>
                <a:latin typeface="Consolas"/>
              </a:rPr>
              <a:t> Main()</a:t>
            </a:r>
          </a:p>
          <a:p>
            <a:r>
              <a:rPr lang="nl-NL" dirty="0" smtClean="0">
                <a:solidFill>
                  <a:srgbClr val="000000"/>
                </a:solidFill>
                <a:latin typeface="Consolas"/>
              </a:rPr>
              <a:t>{</a:t>
            </a:r>
          </a:p>
          <a:p>
            <a:r>
              <a:rPr lang="en-US" dirty="0" smtClean="0">
                <a:solidFill>
                  <a:srgbClr val="000000"/>
                </a:solidFill>
                <a:latin typeface="Consolas"/>
              </a:rPr>
              <a:t>  Coordinate3D c1 = </a:t>
            </a:r>
            <a:r>
              <a:rPr lang="en-US" dirty="0" smtClean="0">
                <a:solidFill>
                  <a:srgbClr val="0000FF"/>
                </a:solidFill>
                <a:latin typeface="Consolas"/>
              </a:rPr>
              <a:t>new</a:t>
            </a:r>
            <a:r>
              <a:rPr lang="en-US" dirty="0" smtClean="0">
                <a:solidFill>
                  <a:srgbClr val="000000"/>
                </a:solidFill>
                <a:latin typeface="Consolas"/>
              </a:rPr>
              <a:t> Coordinate3D(-</a:t>
            </a:r>
            <a:r>
              <a:rPr lang="en-US" dirty="0" smtClean="0">
                <a:solidFill>
                  <a:srgbClr val="C81EFA"/>
                </a:solidFill>
                <a:latin typeface="Consolas"/>
              </a:rPr>
              <a:t>10</a:t>
            </a:r>
            <a:r>
              <a:rPr lang="en-US" dirty="0" smtClean="0">
                <a:solidFill>
                  <a:srgbClr val="000000"/>
                </a:solidFill>
                <a:latin typeface="Consolas"/>
              </a:rPr>
              <a:t>,</a:t>
            </a:r>
            <a:r>
              <a:rPr lang="en-US" dirty="0" smtClean="0">
                <a:solidFill>
                  <a:srgbClr val="C81EFA"/>
                </a:solidFill>
                <a:latin typeface="Consolas"/>
              </a:rPr>
              <a:t>1</a:t>
            </a:r>
            <a:r>
              <a:rPr lang="en-US" dirty="0" smtClean="0">
                <a:solidFill>
                  <a:srgbClr val="000000"/>
                </a:solidFill>
                <a:latin typeface="Consolas"/>
              </a:rPr>
              <a:t>,</a:t>
            </a:r>
            <a:r>
              <a:rPr lang="en-US" dirty="0" smtClean="0">
                <a:solidFill>
                  <a:srgbClr val="C81EFA"/>
                </a:solidFill>
                <a:latin typeface="Consolas"/>
              </a:rPr>
              <a:t>30</a:t>
            </a:r>
            <a:r>
              <a:rPr lang="en-US" dirty="0" smtClean="0">
                <a:solidFill>
                  <a:srgbClr val="000000"/>
                </a:solidFill>
                <a:latin typeface="Consolas"/>
              </a:rPr>
              <a:t>);</a:t>
            </a:r>
          </a:p>
          <a:p>
            <a:r>
              <a:rPr lang="nl-NL" dirty="0" smtClean="0">
                <a:solidFill>
                  <a:srgbClr val="000000"/>
                </a:solidFill>
                <a:latin typeface="Consolas"/>
              </a:rPr>
              <a:t>  c1.ShiftOneLeft();</a:t>
            </a:r>
          </a:p>
          <a:p>
            <a:r>
              <a:rPr lang="nl-NL" dirty="0" smtClean="0">
                <a:solidFill>
                  <a:srgbClr val="000000"/>
                </a:solidFill>
                <a:latin typeface="Consolas"/>
              </a:rPr>
              <a:t>  Console.WriteLine(c1.ToString());</a:t>
            </a:r>
          </a:p>
          <a:p>
            <a:r>
              <a:rPr lang="nl-NL" dirty="0" smtClean="0">
                <a:solidFill>
                  <a:srgbClr val="000000"/>
                </a:solidFill>
                <a:latin typeface="Consolas"/>
              </a:rPr>
              <a:t>}</a:t>
            </a:r>
            <a:endParaRPr lang="nl-NL"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Value Types voorbeeld</a:t>
            </a:r>
            <a:endParaRPr lang="nl-NL" dirty="0"/>
          </a:p>
        </p:txBody>
      </p:sp>
      <p:sp>
        <p:nvSpPr>
          <p:cNvPr id="4" name="TextBox 3"/>
          <p:cNvSpPr txBox="1"/>
          <p:nvPr/>
        </p:nvSpPr>
        <p:spPr>
          <a:xfrm>
            <a:off x="1371600" y="1676400"/>
            <a:ext cx="6096000" cy="3416320"/>
          </a:xfrm>
          <a:prstGeom prst="rect">
            <a:avLst/>
          </a:prstGeom>
          <a:noFill/>
        </p:spPr>
        <p:txBody>
          <a:bodyPr wrap="square" rtlCol="0">
            <a:spAutoFit/>
          </a:bodyPr>
          <a:lstStyle/>
          <a:p>
            <a:r>
              <a:rPr lang="nl-NL" dirty="0" smtClean="0">
                <a:solidFill>
                  <a:srgbClr val="0000FF"/>
                </a:solidFill>
                <a:latin typeface="Consolas"/>
              </a:rPr>
              <a:t>void</a:t>
            </a:r>
            <a:r>
              <a:rPr lang="nl-NL" dirty="0" smtClean="0">
                <a:solidFill>
                  <a:srgbClr val="000000"/>
                </a:solidFill>
                <a:latin typeface="Consolas"/>
              </a:rPr>
              <a:t> Main() </a:t>
            </a:r>
          </a:p>
          <a:p>
            <a:r>
              <a:rPr lang="nl-NL" dirty="0" smtClean="0">
                <a:solidFill>
                  <a:srgbClr val="000000"/>
                </a:solidFill>
                <a:latin typeface="Consolas"/>
              </a:rPr>
              <a:t>{</a:t>
            </a:r>
          </a:p>
          <a:p>
            <a:r>
              <a:rPr lang="nl-NL" dirty="0" smtClean="0">
                <a:solidFill>
                  <a:srgbClr val="0000FF"/>
                </a:solidFill>
                <a:latin typeface="Consolas"/>
              </a:rPr>
              <a:t>  int</a:t>
            </a:r>
            <a:r>
              <a:rPr lang="nl-NL" dirty="0" smtClean="0">
                <a:solidFill>
                  <a:srgbClr val="000000"/>
                </a:solidFill>
                <a:latin typeface="Consolas"/>
              </a:rPr>
              <a:t> x = </a:t>
            </a:r>
            <a:r>
              <a:rPr lang="nl-NL" dirty="0" smtClean="0">
                <a:solidFill>
                  <a:srgbClr val="C81EFA"/>
                </a:solidFill>
                <a:latin typeface="Consolas"/>
              </a:rPr>
              <a:t>3</a:t>
            </a:r>
            <a:r>
              <a:rPr lang="nl-NL" dirty="0" smtClean="0">
                <a:solidFill>
                  <a:srgbClr val="000000"/>
                </a:solidFill>
                <a:latin typeface="Consolas"/>
              </a:rPr>
              <a:t>;</a:t>
            </a:r>
          </a:p>
          <a:p>
            <a:r>
              <a:rPr lang="nl-NL" dirty="0" smtClean="0">
                <a:solidFill>
                  <a:srgbClr val="000000"/>
                </a:solidFill>
                <a:latin typeface="Consolas"/>
              </a:rPr>
              <a:t>  DoSomethingWithInt(x);</a:t>
            </a:r>
          </a:p>
          <a:p>
            <a:r>
              <a:rPr lang="nl-NL" dirty="0" smtClean="0">
                <a:solidFill>
                  <a:srgbClr val="000000"/>
                </a:solidFill>
                <a:latin typeface="Consolas"/>
              </a:rPr>
              <a:t>  Console.WriteLine(x);</a:t>
            </a:r>
          </a:p>
          <a:p>
            <a:r>
              <a:rPr lang="nl-NL" dirty="0" smtClean="0">
                <a:solidFill>
                  <a:srgbClr val="000000"/>
                </a:solidFill>
                <a:latin typeface="Consolas"/>
              </a:rPr>
              <a:t>}</a:t>
            </a:r>
          </a:p>
          <a:p>
            <a:endParaRPr lang="nl-NL" dirty="0" smtClean="0">
              <a:solidFill>
                <a:srgbClr val="000000"/>
              </a:solidFill>
              <a:latin typeface="Consolas"/>
            </a:endParaRPr>
          </a:p>
          <a:p>
            <a:r>
              <a:rPr lang="nl-NL" dirty="0" smtClean="0">
                <a:solidFill>
                  <a:srgbClr val="0000FF"/>
                </a:solidFill>
                <a:latin typeface="Consolas"/>
              </a:rPr>
              <a:t>void</a:t>
            </a:r>
            <a:r>
              <a:rPr lang="nl-NL" dirty="0" smtClean="0">
                <a:solidFill>
                  <a:srgbClr val="000000"/>
                </a:solidFill>
                <a:latin typeface="Consolas"/>
              </a:rPr>
              <a:t> DoSomethingWithInt(</a:t>
            </a:r>
            <a:r>
              <a:rPr lang="nl-NL" dirty="0" smtClean="0">
                <a:solidFill>
                  <a:srgbClr val="0000FF"/>
                </a:solidFill>
                <a:latin typeface="Consolas"/>
              </a:rPr>
              <a:t>int</a:t>
            </a:r>
            <a:r>
              <a:rPr lang="nl-NL" dirty="0" smtClean="0">
                <a:solidFill>
                  <a:srgbClr val="000000"/>
                </a:solidFill>
                <a:latin typeface="Consolas"/>
              </a:rPr>
              <a:t> x)</a:t>
            </a:r>
          </a:p>
          <a:p>
            <a:r>
              <a:rPr lang="nl-NL" dirty="0" smtClean="0">
                <a:solidFill>
                  <a:srgbClr val="000000"/>
                </a:solidFill>
                <a:latin typeface="Consolas"/>
              </a:rPr>
              <a:t>{</a:t>
            </a:r>
          </a:p>
          <a:p>
            <a:r>
              <a:rPr lang="nl-NL" dirty="0" smtClean="0">
                <a:solidFill>
                  <a:srgbClr val="000000"/>
                </a:solidFill>
                <a:latin typeface="Consolas"/>
              </a:rPr>
              <a:t>  x = </a:t>
            </a:r>
            <a:r>
              <a:rPr lang="nl-NL" dirty="0" smtClean="0">
                <a:solidFill>
                  <a:srgbClr val="C81EFA"/>
                </a:solidFill>
                <a:latin typeface="Consolas"/>
              </a:rPr>
              <a:t>2</a:t>
            </a:r>
            <a:r>
              <a:rPr lang="nl-NL" dirty="0" smtClean="0">
                <a:solidFill>
                  <a:srgbClr val="000000"/>
                </a:solidFill>
                <a:latin typeface="Consolas"/>
              </a:rPr>
              <a:t>;</a:t>
            </a:r>
          </a:p>
          <a:p>
            <a:r>
              <a:rPr lang="nl-NL" dirty="0" smtClean="0">
                <a:solidFill>
                  <a:srgbClr val="000000"/>
                </a:solidFill>
                <a:latin typeface="Consolas"/>
              </a:rPr>
              <a:t>}</a:t>
            </a:r>
          </a:p>
          <a:p>
            <a:endParaRPr lang="nl-NL" dirty="0"/>
          </a:p>
        </p:txBody>
      </p:sp>
      <p:pic>
        <p:nvPicPr>
          <p:cNvPr id="1026" name="Picture 2"/>
          <p:cNvPicPr>
            <a:picLocks noChangeAspect="1" noChangeArrowheads="1"/>
          </p:cNvPicPr>
          <p:nvPr/>
        </p:nvPicPr>
        <p:blipFill>
          <a:blip r:embed="rId2" cstate="print"/>
          <a:srcRect/>
          <a:stretch>
            <a:fillRect/>
          </a:stretch>
        </p:blipFill>
        <p:spPr bwMode="auto">
          <a:xfrm>
            <a:off x="1524000" y="4953000"/>
            <a:ext cx="5867400" cy="9906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607</TotalTime>
  <Words>1143</Words>
  <Application>Microsoft Macintosh PowerPoint</Application>
  <PresentationFormat>Diavoorstelling (4:3)</PresentationFormat>
  <Paragraphs>193</Paragraphs>
  <Slides>23</Slides>
  <Notes>0</Notes>
  <HiddenSlides>0</HiddenSlides>
  <MMClips>0</MMClips>
  <ScaleCrop>false</ScaleCrop>
  <HeadingPairs>
    <vt:vector size="4" baseType="variant">
      <vt:variant>
        <vt:lpstr>Thema</vt:lpstr>
      </vt:variant>
      <vt:variant>
        <vt:i4>1</vt:i4>
      </vt:variant>
      <vt:variant>
        <vt:lpstr>Diatitels</vt:lpstr>
      </vt:variant>
      <vt:variant>
        <vt:i4>23</vt:i4>
      </vt:variant>
    </vt:vector>
  </HeadingPairs>
  <TitlesOfParts>
    <vt:vector size="24" baseType="lpstr">
      <vt:lpstr>Office Theme</vt:lpstr>
      <vt:lpstr>.NET Programmeren</vt:lpstr>
      <vt:lpstr>Oefening 1.4</vt:lpstr>
      <vt:lpstr>Value Types</vt:lpstr>
      <vt:lpstr>Value Types</vt:lpstr>
      <vt:lpstr>Value Type voorbeeld</vt:lpstr>
      <vt:lpstr>Value Type voorbeeld</vt:lpstr>
      <vt:lpstr>Value Type voorbeeld</vt:lpstr>
      <vt:lpstr>Value Type voorbeeld</vt:lpstr>
      <vt:lpstr>Value Types voorbeeld</vt:lpstr>
      <vt:lpstr>Value Types voorbeeld</vt:lpstr>
      <vt:lpstr>Pass a value != pass a reference</vt:lpstr>
      <vt:lpstr>Verschil ref en out</vt:lpstr>
      <vt:lpstr>Reference Types</vt:lpstr>
      <vt:lpstr>Voorbeeld class ipv struct</vt:lpstr>
      <vt:lpstr>Reference Type voorbeeld</vt:lpstr>
      <vt:lpstr>Reference Type voorbeeld</vt:lpstr>
      <vt:lpstr>Reference types</vt:lpstr>
      <vt:lpstr>Reference Types</vt:lpstr>
      <vt:lpstr>Reference types</vt:lpstr>
      <vt:lpstr>Reference types</vt:lpstr>
      <vt:lpstr>Reference types</vt:lpstr>
      <vt:lpstr>Opgave 1.5</vt:lpstr>
      <vt:lpstr>Practicum</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 Programmeren</dc:title>
  <dc:creator/>
  <cp:lastModifiedBy>Michiel Borkent</cp:lastModifiedBy>
  <cp:revision>91</cp:revision>
  <dcterms:created xsi:type="dcterms:W3CDTF">2006-08-16T00:00:00Z</dcterms:created>
  <dcterms:modified xsi:type="dcterms:W3CDTF">2013-07-28T08:53:29Z</dcterms:modified>
</cp:coreProperties>
</file>