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85" r:id="rId4"/>
    <p:sldId id="286" r:id="rId5"/>
    <p:sldId id="287" r:id="rId6"/>
    <p:sldId id="289" r:id="rId7"/>
    <p:sldId id="288" r:id="rId8"/>
    <p:sldId id="292" r:id="rId9"/>
    <p:sldId id="293" r:id="rId10"/>
    <p:sldId id="290" r:id="rId11"/>
    <p:sldId id="294" r:id="rId12"/>
    <p:sldId id="303" r:id="rId13"/>
    <p:sldId id="304" r:id="rId14"/>
    <p:sldId id="305" r:id="rId15"/>
    <p:sldId id="306" r:id="rId16"/>
    <p:sldId id="307" r:id="rId17"/>
    <p:sldId id="308" r:id="rId18"/>
    <p:sldId id="310" r:id="rId19"/>
    <p:sldId id="311" r:id="rId20"/>
    <p:sldId id="295" r:id="rId21"/>
    <p:sldId id="312" r:id="rId22"/>
    <p:sldId id="296" r:id="rId23"/>
    <p:sldId id="297" r:id="rId24"/>
    <p:sldId id="298" r:id="rId25"/>
    <p:sldId id="300" r:id="rId26"/>
    <p:sldId id="314" r:id="rId27"/>
    <p:sldId id="315" r:id="rId28"/>
    <p:sldId id="299" r:id="rId29"/>
    <p:sldId id="302" r:id="rId30"/>
    <p:sldId id="313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13-05-13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13-05-13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13-05-13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13-05-13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13-05-13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13-05-13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13-05-13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13-05-13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13-05-13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13-05-13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13-05-13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13-05-13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.NET Programmeren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Week 3 les 2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Equivalent:</a:t>
            </a:r>
            <a:endParaRPr lang="en-US" dirty="0"/>
          </a:p>
        </p:txBody>
      </p:sp>
      <p:sp>
        <p:nvSpPr>
          <p:cNvPr id="4" name="Tekstvak 3"/>
          <p:cNvSpPr txBox="1"/>
          <p:nvPr/>
        </p:nvSpPr>
        <p:spPr>
          <a:xfrm>
            <a:off x="1828800" y="1828800"/>
            <a:ext cx="56300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String[] strings = { 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"</a:t>
            </a:r>
            <a:r>
              <a:rPr lang="en-US" dirty="0" err="1" smtClean="0">
                <a:solidFill>
                  <a:srgbClr val="A31515"/>
                </a:solidFill>
                <a:latin typeface="Consolas"/>
              </a:rPr>
              <a:t>foo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", "bar", "</a:t>
            </a:r>
            <a:r>
              <a:rPr lang="en-US" dirty="0" err="1" smtClean="0">
                <a:solidFill>
                  <a:srgbClr val="A31515"/>
                </a:solidFill>
                <a:latin typeface="Consolas"/>
              </a:rPr>
              <a:t>baz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" };</a:t>
            </a:r>
          </a:p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(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String s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in strings)</a:t>
            </a:r>
          </a:p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 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Console.WriteLine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(s);</a:t>
            </a:r>
          </a:p>
          <a:p>
            <a:endParaRPr lang="en-US" dirty="0"/>
          </a:p>
        </p:txBody>
      </p:sp>
      <p:sp>
        <p:nvSpPr>
          <p:cNvPr id="5" name="Tekstvak 4"/>
          <p:cNvSpPr txBox="1"/>
          <p:nvPr/>
        </p:nvSpPr>
        <p:spPr>
          <a:xfrm>
            <a:off x="1219200" y="3657600"/>
            <a:ext cx="714971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latin typeface="Consolas"/>
              </a:rPr>
              <a:t>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String[] strings = { </a:t>
            </a:r>
            <a:r>
              <a:rPr lang="nl-NL" dirty="0" smtClean="0">
                <a:solidFill>
                  <a:srgbClr val="A31515"/>
                </a:solidFill>
                <a:latin typeface="Consolas"/>
              </a:rPr>
              <a:t>"foo", "bar", "baz" };</a:t>
            </a:r>
          </a:p>
          <a:p>
            <a:r>
              <a:rPr lang="sv-SE" dirty="0" smtClean="0">
                <a:solidFill>
                  <a:srgbClr val="A31515"/>
                </a:solidFill>
                <a:latin typeface="Consolas"/>
              </a:rPr>
              <a:t> </a:t>
            </a:r>
            <a:r>
              <a:rPr lang="sv-SE" dirty="0" smtClean="0">
                <a:solidFill>
                  <a:srgbClr val="2B91AF"/>
                </a:solidFill>
                <a:latin typeface="Consolas"/>
              </a:rPr>
              <a:t>IEnumerator&lt;String&gt; e = ((IEnumerable&lt;String&gt;)strings)</a:t>
            </a:r>
          </a:p>
          <a:p>
            <a:r>
              <a:rPr lang="sv-SE" dirty="0" smtClean="0">
                <a:solidFill>
                  <a:srgbClr val="2B91AF"/>
                </a:solidFill>
                <a:latin typeface="Consolas"/>
              </a:rPr>
              <a:t>                           .GetEnumerator();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while (e.MoveNext())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Console.WriteLine(e.Current);</a:t>
            </a:r>
          </a:p>
          <a:p>
            <a:endParaRPr lang="en-US" dirty="0" smtClean="0">
              <a:solidFill>
                <a:srgbClr val="2B91AF"/>
              </a:solidFill>
              <a:latin typeface="Consolas"/>
            </a:endParaRPr>
          </a:p>
          <a:p>
            <a:endParaRPr lang="en-US" dirty="0"/>
          </a:p>
        </p:txBody>
      </p:sp>
      <p:sp>
        <p:nvSpPr>
          <p:cNvPr id="6" name="Tekstvak 5"/>
          <p:cNvSpPr txBox="1"/>
          <p:nvPr/>
        </p:nvSpPr>
        <p:spPr>
          <a:xfrm>
            <a:off x="3886200" y="3124200"/>
            <a:ext cx="435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vs.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Toevoegen aan Range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828800"/>
            <a:ext cx="838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sz="2800" dirty="0" smtClean="0"/>
              <a:t> Deze moet </a:t>
            </a:r>
            <a:r>
              <a:rPr lang="nl-NL" sz="2800" dirty="0" smtClean="0">
                <a:latin typeface="Courier New" pitchFamily="49" charset="0"/>
                <a:cs typeface="Courier New" pitchFamily="49" charset="0"/>
              </a:rPr>
              <a:t>IEnumerable&lt;T&gt;</a:t>
            </a:r>
            <a:r>
              <a:rPr lang="nl-NL" sz="2800" dirty="0" smtClean="0"/>
              <a:t> implementeren </a:t>
            </a:r>
          </a:p>
          <a:p>
            <a:pPr>
              <a:buFont typeface="Arial" pitchFamily="34" charset="0"/>
              <a:buChar char="•"/>
            </a:pPr>
            <a:r>
              <a:rPr lang="nl-NL" sz="2800" dirty="0" smtClean="0"/>
              <a:t> Dus met een methode </a:t>
            </a:r>
            <a:r>
              <a:rPr lang="nl-NL" sz="2800" dirty="0" smtClean="0">
                <a:latin typeface="Courier New" pitchFamily="49" charset="0"/>
                <a:cs typeface="Courier New" pitchFamily="49" charset="0"/>
              </a:rPr>
              <a:t>GetEnumerator</a:t>
            </a:r>
          </a:p>
          <a:p>
            <a:pPr>
              <a:buFont typeface="Arial" pitchFamily="34" charset="0"/>
              <a:buChar char="•"/>
            </a:pPr>
            <a:r>
              <a:rPr lang="nl-NL" sz="2800" dirty="0" smtClean="0"/>
              <a:t> Deze methode levert een </a:t>
            </a:r>
            <a:r>
              <a:rPr lang="nl-NL" sz="2800" dirty="0" smtClean="0">
                <a:latin typeface="Courier New" pitchFamily="49" charset="0"/>
                <a:cs typeface="Courier New" pitchFamily="49" charset="0"/>
              </a:rPr>
              <a:t>IEnumerator&lt;T&gt;</a:t>
            </a:r>
            <a:r>
              <a:rPr lang="nl-NL" sz="2800" dirty="0" smtClean="0"/>
              <a:t> als resultaat </a:t>
            </a:r>
          </a:p>
          <a:p>
            <a:pPr>
              <a:buFont typeface="Arial" pitchFamily="34" charset="0"/>
              <a:buChar char="•"/>
            </a:pPr>
            <a:r>
              <a:rPr lang="nl-NL" sz="2800" dirty="0" smtClean="0"/>
              <a:t> Deze </a:t>
            </a:r>
            <a:r>
              <a:rPr lang="nl-NL" sz="2800" dirty="0" smtClean="0">
                <a:latin typeface="Courier New" pitchFamily="49" charset="0"/>
                <a:cs typeface="Courier New" pitchFamily="49" charset="0"/>
              </a:rPr>
              <a:t>IEnumerator&lt;T&gt; </a:t>
            </a:r>
            <a:r>
              <a:rPr lang="nl-NL" sz="2800" dirty="0" smtClean="0"/>
              <a:t>heeft property/methoden:</a:t>
            </a:r>
          </a:p>
          <a:p>
            <a:pPr lvl="1">
              <a:buFont typeface="Arial" pitchFamily="34" charset="0"/>
              <a:buChar char="•"/>
            </a:pPr>
            <a:r>
              <a:rPr lang="nl-NL" sz="2800" dirty="0" smtClean="0"/>
              <a:t> </a:t>
            </a:r>
            <a:r>
              <a:rPr lang="nl-NL" sz="2800" dirty="0" smtClean="0">
                <a:latin typeface="Courier New" pitchFamily="49" charset="0"/>
                <a:cs typeface="Courier New" pitchFamily="49" charset="0"/>
              </a:rPr>
              <a:t>Current : T</a:t>
            </a:r>
          </a:p>
          <a:p>
            <a:pPr lvl="1">
              <a:buFont typeface="Arial" pitchFamily="34" charset="0"/>
              <a:buChar char="•"/>
            </a:pPr>
            <a:r>
              <a:rPr lang="nl-NL" sz="2800" dirty="0" smtClean="0"/>
              <a:t> </a:t>
            </a:r>
            <a:r>
              <a:rPr lang="nl-NL" sz="2800" dirty="0" smtClean="0">
                <a:latin typeface="Courier New" pitchFamily="49" charset="0"/>
                <a:cs typeface="Courier New" pitchFamily="49" charset="0"/>
              </a:rPr>
              <a:t>MoveNext() : boolean</a:t>
            </a:r>
          </a:p>
          <a:p>
            <a:pPr lvl="1">
              <a:buFont typeface="Arial" pitchFamily="34" charset="0"/>
              <a:buChar char="•"/>
            </a:pPr>
            <a:r>
              <a:rPr lang="nl-NL" sz="2800" dirty="0" smtClean="0"/>
              <a:t> </a:t>
            </a:r>
            <a:r>
              <a:rPr lang="nl-NL" sz="2800" dirty="0" smtClean="0">
                <a:latin typeface="Courier New" pitchFamily="49" charset="0"/>
                <a:cs typeface="Courier New" pitchFamily="49" charset="0"/>
              </a:rPr>
              <a:t>Reset()</a:t>
            </a:r>
          </a:p>
          <a:p>
            <a:pPr>
              <a:buFont typeface="Arial" pitchFamily="34" charset="0"/>
              <a:buChar char="•"/>
            </a:pPr>
            <a:r>
              <a:rPr lang="nl-NL" sz="2800" dirty="0" smtClean="0"/>
              <a:t> Je kunt deze methoden ook meteen toevoegen in Range, de Range is dan zelf ook de </a:t>
            </a:r>
            <a:r>
              <a:rPr lang="nl-NL" sz="2800" dirty="0" smtClean="0">
                <a:latin typeface="Courier New" pitchFamily="49" charset="0"/>
                <a:cs typeface="Courier New" pitchFamily="49" charset="0"/>
              </a:rPr>
              <a:t>IEnumerator&lt;T&gt;</a:t>
            </a:r>
            <a:endParaRPr lang="nl-NL" sz="28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Range – stap 1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1371600"/>
            <a:ext cx="626325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Range : IEnumerable&lt;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int&gt;,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IEnumerator&lt;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int&gt;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private int[] range;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private int idx = -1;</a:t>
            </a:r>
          </a:p>
          <a:p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3352800"/>
            <a:ext cx="762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sz="2400" dirty="0" smtClean="0"/>
              <a:t> 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Range</a:t>
            </a:r>
            <a:r>
              <a:rPr lang="nl-NL" sz="2400" dirty="0" smtClean="0"/>
              <a:t> implementeert dus twee interfaces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idx</a:t>
            </a:r>
            <a:r>
              <a:rPr lang="nl-NL" sz="2400" dirty="0" smtClean="0"/>
              <a:t> houdt bij welke waarde uit de array 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range</a:t>
            </a:r>
            <a:r>
              <a:rPr lang="nl-NL" sz="2400" dirty="0" smtClean="0"/>
              <a:t> de methode 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Current</a:t>
            </a:r>
            <a:r>
              <a:rPr lang="nl-NL" sz="2400" dirty="0" smtClean="0"/>
              <a:t> moet gaan retourneren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Als 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MoveNext</a:t>
            </a:r>
            <a:r>
              <a:rPr lang="nl-NL" sz="2400" dirty="0" smtClean="0"/>
              <a:t> nog niet is aangeroepen staat 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idx</a:t>
            </a:r>
            <a:r>
              <a:rPr lang="nl-NL" sz="2400" dirty="0" smtClean="0"/>
              <a:t> op 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-1</a:t>
            </a:r>
            <a:r>
              <a:rPr lang="nl-NL" sz="2400" dirty="0" smtClean="0"/>
              <a:t>, wat betekent dat de 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foreach</a:t>
            </a:r>
            <a:r>
              <a:rPr lang="nl-NL" sz="2400" dirty="0" smtClean="0"/>
              <a:t> constructie nog niet is begonnen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Range – stap 2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1371600"/>
            <a:ext cx="512351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public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IEnumerator&lt;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int&gt; GetEnumerator()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return this;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}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3352800"/>
            <a:ext cx="762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sz="2400" dirty="0" smtClean="0"/>
              <a:t> 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GetEnumerator </a:t>
            </a:r>
            <a:r>
              <a:rPr lang="nl-NL" sz="2400" dirty="0" smtClean="0">
                <a:cs typeface="Courier New" pitchFamily="49" charset="0"/>
              </a:rPr>
              <a:t>is een methode van interface 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IEnumerable&lt;int&gt;</a:t>
            </a:r>
            <a:r>
              <a:rPr lang="nl-NL" sz="2400" dirty="0" smtClean="0">
                <a:cs typeface="Courier New" pitchFamily="49" charset="0"/>
              </a:rPr>
              <a:t>  en retourneert 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this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nl-NL" sz="2400" dirty="0" smtClean="0">
                <a:cs typeface="Courier New" pitchFamily="49" charset="0"/>
              </a:rPr>
              <a:t>Dat kan omdat het huidige </a:t>
            </a:r>
            <a:r>
              <a:rPr lang="nl-NL" sz="2400" smtClean="0">
                <a:cs typeface="Courier New" pitchFamily="49" charset="0"/>
              </a:rPr>
              <a:t>object tevens </a:t>
            </a:r>
            <a:r>
              <a:rPr lang="nl-NL" sz="2400" dirty="0" smtClean="0">
                <a:cs typeface="Courier New" pitchFamily="49" charset="0"/>
              </a:rPr>
              <a:t>de interface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 IEnumerator&lt;int&gt;</a:t>
            </a:r>
            <a:r>
              <a:rPr lang="nl-NL" sz="2400" dirty="0" smtClean="0">
                <a:cs typeface="Courier New" pitchFamily="49" charset="0"/>
              </a:rPr>
              <a:t> implementeert</a:t>
            </a:r>
            <a:endParaRPr lang="nl-NL" sz="2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Range – stap 3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1219200"/>
            <a:ext cx="714971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latin typeface="Consolas"/>
              </a:rPr>
              <a:t>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public int Current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get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{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   if (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idx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== -1) throw 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     new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InvalidOperationException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(</a:t>
            </a:r>
          </a:p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         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"Enumeration has not started. Call </a:t>
            </a:r>
            <a:r>
              <a:rPr lang="en-US" dirty="0" err="1" smtClean="0">
                <a:solidFill>
                  <a:srgbClr val="A31515"/>
                </a:solidFill>
                <a:latin typeface="Consolas"/>
              </a:rPr>
              <a:t>MoveNext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");</a:t>
            </a:r>
          </a:p>
          <a:p>
            <a:r>
              <a:rPr lang="nl-NL" dirty="0" smtClean="0">
                <a:solidFill>
                  <a:srgbClr val="A31515"/>
                </a:solidFill>
                <a:latin typeface="Consolas"/>
              </a:rPr>
              <a:t>   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else return range[idx]; 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}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}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8200" y="4114800"/>
            <a:ext cx="7620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sz="2400" dirty="0" smtClean="0"/>
              <a:t> </a:t>
            </a:r>
            <a:r>
              <a:rPr lang="nl-NL" sz="2400" dirty="0" smtClean="0">
                <a:cs typeface="Courier New" pitchFamily="49" charset="0"/>
              </a:rPr>
              <a:t>Property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 Current </a:t>
            </a:r>
            <a:r>
              <a:rPr lang="nl-NL" sz="2400" dirty="0" smtClean="0">
                <a:cs typeface="Courier New" pitchFamily="49" charset="0"/>
              </a:rPr>
              <a:t>hoort bij de interface 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IEnumerator&lt;T&gt; </a:t>
            </a:r>
            <a:r>
              <a:rPr lang="nl-NL" sz="2400" dirty="0" smtClean="0">
                <a:cs typeface="Courier New" pitchFamily="49" charset="0"/>
              </a:rPr>
              <a:t>en geeft het huidige element uit de array 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range </a:t>
            </a:r>
            <a:r>
              <a:rPr lang="nl-NL" sz="2400" dirty="0" smtClean="0">
                <a:cs typeface="Courier New" pitchFamily="49" charset="0"/>
              </a:rPr>
              <a:t>terug. </a:t>
            </a:r>
            <a:endParaRPr lang="nl-NL" sz="2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pitchFamily="34" charset="0"/>
              <a:buChar char="•"/>
            </a:pP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nl-NL" sz="2400" dirty="0" smtClean="0">
                <a:cs typeface="Courier New" pitchFamily="49" charset="0"/>
              </a:rPr>
              <a:t>Het huidige element wordt bijgehouden door middel van de teller 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idx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nl-NL" sz="2400" dirty="0" smtClean="0">
                <a:cs typeface="Courier New" pitchFamily="49" charset="0"/>
              </a:rPr>
              <a:t>Als 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Current</a:t>
            </a:r>
            <a:r>
              <a:rPr lang="nl-NL" sz="2400" dirty="0" smtClean="0">
                <a:cs typeface="Courier New" pitchFamily="49" charset="0"/>
              </a:rPr>
              <a:t> wordt aangeroepen voordat 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MoveNext</a:t>
            </a:r>
            <a:r>
              <a:rPr lang="nl-NL" sz="2400" dirty="0" smtClean="0">
                <a:cs typeface="Courier New" pitchFamily="49" charset="0"/>
              </a:rPr>
              <a:t> is aangeroepen krijg je een exceptie</a:t>
            </a:r>
            <a:endParaRPr lang="nl-NL" sz="2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Range – stap 4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2362200" y="1600200"/>
            <a:ext cx="385714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public bool MoveNext()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if (idx &lt; range.Length - 1)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idx++;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return true;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}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else return false;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4572000"/>
            <a:ext cx="82125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sz="2400" dirty="0" smtClean="0"/>
              <a:t> Met 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MoveNext</a:t>
            </a:r>
            <a:r>
              <a:rPr lang="nl-NL" sz="2400" dirty="0" smtClean="0"/>
              <a:t> proberen we een stap verder te gaan en door </a:t>
            </a:r>
          </a:p>
          <a:p>
            <a:r>
              <a:rPr lang="nl-NL" sz="2400" dirty="0" smtClean="0"/>
              <a:t>  middel van het resultaat kunnen we controleren of dit is gelukt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Deze methode hoort bij de interface 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IEnumerator&lt;int&gt;</a:t>
            </a:r>
            <a:endParaRPr lang="nl-NL" sz="2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Range – stap 5 (de laatste!)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2362200" y="1600200"/>
            <a:ext cx="27174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latin typeface="Consolas"/>
              </a:rPr>
              <a:t>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public void Reset()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idx = -1;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3276600"/>
            <a:ext cx="79001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sz="2400" dirty="0" smtClean="0"/>
              <a:t> Met 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Reset</a:t>
            </a:r>
            <a:r>
              <a:rPr lang="nl-NL" sz="2400" dirty="0" smtClean="0"/>
              <a:t> zetten we 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idx</a:t>
            </a:r>
            <a:r>
              <a:rPr lang="nl-NL" sz="2400" dirty="0" smtClean="0"/>
              <a:t> weer op 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-1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Deze methode hoort bij de interface </a:t>
            </a:r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IEnumerator&lt;int&gt;</a:t>
            </a:r>
            <a:endParaRPr lang="nl-NL" sz="2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Expliciet Enumerator</a:t>
            </a:r>
            <a:endParaRPr lang="en-US" dirty="0"/>
          </a:p>
        </p:txBody>
      </p:sp>
      <p:sp>
        <p:nvSpPr>
          <p:cNvPr id="4" name="Tekstvak 3"/>
          <p:cNvSpPr txBox="1"/>
          <p:nvPr/>
        </p:nvSpPr>
        <p:spPr>
          <a:xfrm>
            <a:off x="1676400" y="1600200"/>
            <a:ext cx="563006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Range r =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new 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Range(100, 110);</a:t>
            </a:r>
          </a:p>
          <a:p>
            <a:endParaRPr lang="nl-NL" dirty="0" smtClean="0">
              <a:solidFill>
                <a:srgbClr val="2B91A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IEnumerator&lt;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int&gt; rEnum = r.GetEnumerator();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while (rEnum.MoveNext())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Console.Write(</a:t>
            </a:r>
            <a:r>
              <a:rPr lang="nl-NL" dirty="0" smtClean="0">
                <a:solidFill>
                  <a:srgbClr val="A31515"/>
                </a:solidFill>
                <a:latin typeface="Consolas"/>
              </a:rPr>
              <a:t>"{0}; ", rEnum.Current);</a:t>
            </a:r>
          </a:p>
          <a:p>
            <a:r>
              <a:rPr lang="nl-NL" dirty="0" smtClean="0">
                <a:solidFill>
                  <a:srgbClr val="A31515"/>
                </a:solidFill>
                <a:latin typeface="Consolas"/>
              </a:rPr>
              <a:t>            </a:t>
            </a:r>
          </a:p>
          <a:p>
            <a:endParaRPr lang="en-US" dirty="0"/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533400" y="4572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0"/>
            <a:ext cx="869135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Foreach</a:t>
            </a:r>
            <a:r>
              <a:rPr lang="nl-NL" dirty="0" smtClean="0"/>
              <a:t> met eigen collectie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43000"/>
          </a:xfrm>
        </p:spPr>
        <p:txBody>
          <a:bodyPr/>
          <a:lstStyle/>
          <a:p>
            <a:pPr>
              <a:buNone/>
            </a:pPr>
            <a:r>
              <a:rPr lang="en-US" dirty="0" err="1" smtClean="0"/>
              <a:t>Gebruikt</a:t>
            </a:r>
            <a:r>
              <a:rPr lang="en-US" dirty="0" smtClean="0"/>
              <a:t> </a:t>
            </a:r>
            <a:r>
              <a:rPr lang="en-US" dirty="0" err="1" smtClean="0"/>
              <a:t>onder</a:t>
            </a:r>
            <a:r>
              <a:rPr lang="en-US" dirty="0" smtClean="0"/>
              <a:t> water de Enumerator. </a:t>
            </a:r>
            <a:r>
              <a:rPr lang="en-US" dirty="0" err="1" smtClean="0"/>
              <a:t>Werkt</a:t>
            </a:r>
            <a:r>
              <a:rPr lang="en-US" dirty="0" smtClean="0"/>
              <a:t> nu </a:t>
            </a:r>
            <a:r>
              <a:rPr lang="en-US" dirty="0" err="1" smtClean="0"/>
              <a:t>wel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4" name="Tekstvak 3"/>
          <p:cNvSpPr txBox="1"/>
          <p:nvPr/>
        </p:nvSpPr>
        <p:spPr>
          <a:xfrm>
            <a:off x="1524000" y="2743200"/>
            <a:ext cx="398378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Range r =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new 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Range(100, 110);</a:t>
            </a:r>
          </a:p>
          <a:p>
            <a:endParaRPr lang="nl-NL" dirty="0" smtClean="0">
              <a:solidFill>
                <a:srgbClr val="2B91A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foreach (int i in r)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Console.Write(</a:t>
            </a:r>
            <a:r>
              <a:rPr lang="nl-NL" dirty="0" smtClean="0">
                <a:solidFill>
                  <a:srgbClr val="A31515"/>
                </a:solidFill>
                <a:latin typeface="Consolas"/>
              </a:rPr>
              <a:t>"{0}; ", i);</a:t>
            </a:r>
          </a:p>
          <a:p>
            <a:r>
              <a:rPr lang="nl-NL" dirty="0" smtClean="0">
                <a:solidFill>
                  <a:srgbClr val="A31515"/>
                </a:solidFill>
                <a:latin typeface="Consolas"/>
              </a:rPr>
              <a:t>            </a:t>
            </a:r>
          </a:p>
          <a:p>
            <a:endParaRPr lang="en-US" dirty="0"/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533400" y="4572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0"/>
            <a:ext cx="869135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kan simpeler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kunt in de methode GetEnumerator gebruik maken van een speciaal soort return statement: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yield return</a:t>
            </a:r>
          </a:p>
          <a:p>
            <a:r>
              <a:rPr lang="nl-NL" dirty="0" smtClean="0"/>
              <a:t>Dit statement levert de opeenvolgende elementen die je anders in een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Enumerator</a:t>
            </a:r>
            <a:r>
              <a:rPr lang="nl-NL" dirty="0" smtClean="0"/>
              <a:t> zou opleveren met de combinatie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MoveNext</a:t>
            </a:r>
            <a:r>
              <a:rPr lang="nl-NL" dirty="0" smtClean="0"/>
              <a:t> en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Current</a:t>
            </a:r>
            <a:endParaRPr lang="nl-NL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IEnumerable&lt;T&gt;</a:t>
            </a:r>
          </a:p>
          <a:p>
            <a:pPr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Range met yield return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1600201"/>
            <a:ext cx="613661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Range : IEnumerable&lt;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int&gt;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private int[] range;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public Range(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begin,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end)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...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}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public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IEnumerator&lt;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int&gt; GetEnumerator()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{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 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(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in range)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yield return i;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}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...     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}</a:t>
            </a:r>
          </a:p>
          <a:p>
            <a:endParaRPr lang="nl-NL" sz="1200" dirty="0" smtClean="0">
              <a:solidFill>
                <a:srgbClr val="0000FF"/>
              </a:solidFill>
              <a:latin typeface="Consolas"/>
            </a:endParaRPr>
          </a:p>
          <a:p>
            <a:endParaRPr lang="nl-NL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Range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1600201"/>
            <a:ext cx="613661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>
                <a:solidFill>
                  <a:srgbClr val="0000FF"/>
                </a:solidFill>
                <a:latin typeface="Consolas"/>
              </a:rPr>
              <a:t>class </a:t>
            </a:r>
            <a:r>
              <a:rPr lang="nl-NL" sz="1200" dirty="0" smtClean="0">
                <a:solidFill>
                  <a:srgbClr val="2B91AF"/>
                </a:solidFill>
                <a:latin typeface="Consolas"/>
              </a:rPr>
              <a:t>Range : IEnumerable&lt;</a:t>
            </a:r>
            <a:r>
              <a:rPr lang="nl-NL" sz="1200" dirty="0" smtClean="0">
                <a:solidFill>
                  <a:srgbClr val="0000FF"/>
                </a:solidFill>
                <a:latin typeface="Consolas"/>
              </a:rPr>
              <a:t>int&gt;</a:t>
            </a:r>
          </a:p>
          <a:p>
            <a:r>
              <a:rPr lang="nl-NL" sz="1200" dirty="0" smtClean="0">
                <a:solidFill>
                  <a:srgbClr val="0000FF"/>
                </a:solidFill>
                <a:latin typeface="Consolas"/>
              </a:rPr>
              <a:t>{</a:t>
            </a:r>
          </a:p>
          <a:p>
            <a:r>
              <a:rPr lang="nl-NL" sz="1200" dirty="0" smtClean="0">
                <a:solidFill>
                  <a:srgbClr val="0000FF"/>
                </a:solidFill>
                <a:latin typeface="Consolas"/>
              </a:rPr>
              <a:t>  private int[] range;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 public Range(</a:t>
            </a:r>
            <a:r>
              <a:rPr lang="en-US" sz="1200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begin, </a:t>
            </a:r>
            <a:r>
              <a:rPr lang="en-US" sz="1200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end)</a:t>
            </a:r>
          </a:p>
          <a:p>
            <a:r>
              <a:rPr lang="nl-NL" sz="1200" dirty="0" smtClean="0">
                <a:solidFill>
                  <a:srgbClr val="0000FF"/>
                </a:solidFill>
                <a:latin typeface="Consolas"/>
              </a:rPr>
              <a:t>  {</a:t>
            </a:r>
          </a:p>
          <a:p>
            <a:r>
              <a:rPr lang="nl-NL" sz="1200" dirty="0" smtClean="0">
                <a:solidFill>
                  <a:srgbClr val="0000FF"/>
                </a:solidFill>
                <a:latin typeface="Consolas"/>
              </a:rPr>
              <a:t>    ...</a:t>
            </a:r>
          </a:p>
          <a:p>
            <a:r>
              <a:rPr lang="nl-NL" sz="1200" dirty="0" smtClean="0">
                <a:solidFill>
                  <a:srgbClr val="0000FF"/>
                </a:solidFill>
                <a:latin typeface="Consolas"/>
              </a:rPr>
              <a:t>  }</a:t>
            </a:r>
          </a:p>
          <a:p>
            <a:endParaRPr lang="nl-NL" sz="1200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sz="1200" dirty="0" smtClean="0">
                <a:solidFill>
                  <a:srgbClr val="0000FF"/>
                </a:solidFill>
                <a:latin typeface="Consolas"/>
              </a:rPr>
              <a:t>  public </a:t>
            </a:r>
            <a:r>
              <a:rPr lang="nl-NL" sz="1200" dirty="0" smtClean="0">
                <a:solidFill>
                  <a:srgbClr val="2B91AF"/>
                </a:solidFill>
                <a:latin typeface="Consolas"/>
              </a:rPr>
              <a:t>IEnumerator&lt;</a:t>
            </a:r>
            <a:r>
              <a:rPr lang="nl-NL" sz="1200" dirty="0" smtClean="0">
                <a:solidFill>
                  <a:srgbClr val="0000FF"/>
                </a:solidFill>
                <a:latin typeface="Consolas"/>
              </a:rPr>
              <a:t>int&gt; GetEnumerator()</a:t>
            </a:r>
          </a:p>
          <a:p>
            <a:r>
              <a:rPr lang="nl-NL" sz="1200" dirty="0" smtClean="0">
                <a:solidFill>
                  <a:srgbClr val="0000FF"/>
                </a:solidFill>
                <a:latin typeface="Consolas"/>
              </a:rPr>
              <a:t>  {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   </a:t>
            </a:r>
            <a:r>
              <a:rPr lang="en-US" sz="1200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(</a:t>
            </a:r>
            <a:r>
              <a:rPr lang="en-US" sz="1200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200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in range)</a:t>
            </a:r>
          </a:p>
          <a:p>
            <a:r>
              <a:rPr lang="nl-NL" sz="1200" dirty="0" smtClean="0">
                <a:solidFill>
                  <a:srgbClr val="0000FF"/>
                </a:solidFill>
                <a:latin typeface="Consolas"/>
              </a:rPr>
              <a:t>      yield return i;</a:t>
            </a:r>
          </a:p>
          <a:p>
            <a:r>
              <a:rPr lang="nl-NL" sz="1200" dirty="0" smtClean="0">
                <a:solidFill>
                  <a:srgbClr val="0000FF"/>
                </a:solidFill>
                <a:latin typeface="Consolas"/>
              </a:rPr>
              <a:t>  }</a:t>
            </a:r>
          </a:p>
          <a:p>
            <a:endParaRPr lang="nl-NL" sz="1200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sz="1200" dirty="0" smtClean="0">
                <a:latin typeface="Consolas"/>
              </a:rPr>
              <a:t>  System.Collections.</a:t>
            </a:r>
            <a:r>
              <a:rPr lang="nl-NL" sz="1200" dirty="0" smtClean="0">
                <a:solidFill>
                  <a:srgbClr val="2B91AF"/>
                </a:solidFill>
                <a:latin typeface="Consolas"/>
              </a:rPr>
              <a:t>IEnumerator          	System.Collections.IEnumerable.GetEnumerator()</a:t>
            </a:r>
          </a:p>
          <a:p>
            <a:r>
              <a:rPr lang="nl-NL" sz="1200" dirty="0" smtClean="0">
                <a:solidFill>
                  <a:srgbClr val="2B91AF"/>
                </a:solidFill>
                <a:latin typeface="Consolas"/>
              </a:rPr>
              <a:t>  {</a:t>
            </a:r>
          </a:p>
          <a:p>
            <a:r>
              <a:rPr lang="en-US" sz="1200" dirty="0" smtClean="0">
                <a:solidFill>
                  <a:srgbClr val="2B91AF"/>
                </a:solidFill>
                <a:latin typeface="Consolas"/>
              </a:rPr>
              <a:t>    </a:t>
            </a:r>
            <a:r>
              <a:rPr lang="en-US" sz="1200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(</a:t>
            </a:r>
            <a:r>
              <a:rPr lang="en-US" sz="1200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200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in range)</a:t>
            </a:r>
          </a:p>
          <a:p>
            <a:r>
              <a:rPr lang="nl-NL" sz="1200" dirty="0" smtClean="0">
                <a:solidFill>
                  <a:srgbClr val="0000FF"/>
                </a:solidFill>
                <a:latin typeface="Consolas"/>
              </a:rPr>
              <a:t>      yield return i;</a:t>
            </a:r>
          </a:p>
          <a:p>
            <a:r>
              <a:rPr lang="nl-NL" sz="1200" dirty="0" smtClean="0">
                <a:solidFill>
                  <a:srgbClr val="0000FF"/>
                </a:solidFill>
                <a:latin typeface="Consolas"/>
              </a:rPr>
              <a:t>  }</a:t>
            </a:r>
          </a:p>
          <a:p>
            <a:r>
              <a:rPr lang="nl-NL" sz="1200" dirty="0" smtClean="0">
                <a:solidFill>
                  <a:srgbClr val="0000FF"/>
                </a:solidFill>
                <a:latin typeface="Consolas"/>
              </a:rPr>
              <a:t>}</a:t>
            </a:r>
          </a:p>
          <a:p>
            <a:endParaRPr lang="nl-NL" sz="1200" dirty="0" smtClean="0">
              <a:solidFill>
                <a:srgbClr val="0000FF"/>
              </a:solidFill>
              <a:latin typeface="Consolas"/>
            </a:endParaRPr>
          </a:p>
          <a:p>
            <a:endParaRPr lang="nl-NL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943600"/>
            <a:ext cx="81994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PS: Je moet ook een IEnumerator (zonder &lt;int&gt;) teruggeven, vanwege compatibiliteit </a:t>
            </a:r>
          </a:p>
          <a:p>
            <a:r>
              <a:rPr lang="nl-NL" dirty="0" smtClean="0"/>
              <a:t>met voorgaande C#-versies.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Toelichting yield return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normale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nl-NL" dirty="0" smtClean="0"/>
              <a:t> springt definitief uit de methode  met een resultaat (of void)</a:t>
            </a:r>
          </a:p>
          <a:p>
            <a:r>
              <a:rPr lang="nl-NL" dirty="0" smtClean="0">
                <a:latin typeface="Courier New" pitchFamily="49" charset="0"/>
                <a:cs typeface="Courier New" pitchFamily="49" charset="0"/>
              </a:rPr>
              <a:t>yield return </a:t>
            </a:r>
            <a:r>
              <a:rPr lang="nl-NL" dirty="0" smtClean="0"/>
              <a:t>geeft een tijdelijk resultaat, namelijk een voor elke keer dat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MoveNext</a:t>
            </a:r>
            <a:r>
              <a:rPr lang="nl-NL" dirty="0" smtClean="0"/>
              <a:t> wordt aangeroepen op de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IEnumerator</a:t>
            </a:r>
            <a:r>
              <a:rPr lang="nl-NL" dirty="0" smtClean="0"/>
              <a:t> 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1828800"/>
            <a:ext cx="4996881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latin typeface="Consolas"/>
              </a:rPr>
              <a:t>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static void Main(string[] args)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{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(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in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GetNumbers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())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Console.WriteLine(i);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 }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        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static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IEnumerable&lt;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int&gt; GetNumbers()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yield return 1;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yield return 2;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yield return 3;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}</a:t>
            </a:r>
          </a:p>
          <a:p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5029200"/>
            <a:ext cx="4648933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(equivalent)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1828800"/>
            <a:ext cx="5630067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latin typeface="Consolas"/>
              </a:rPr>
              <a:t>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static void Main(string[] args)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{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(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in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GetNumbers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())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Console.WriteLine(i);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 }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        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static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IEnumerable&lt;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int&gt; GetNumbers()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(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in new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[] { 1, 2, 3 })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    yield return i;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}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Nogmaals, Range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1600200"/>
            <a:ext cx="638989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IEnumerator&lt;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int&gt;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IEnumerable&lt;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int&gt;.GetEnumerator()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{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(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in range)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yield return i;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}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dirty="0" smtClean="0">
                <a:latin typeface="Consolas"/>
              </a:rPr>
              <a:t>System.Collections.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IEnumerator 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  System.Collections.IEnumerable.GetEnumerator()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{</a:t>
            </a:r>
          </a:p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 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(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in range)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yield return i;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}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298693" y="5638800"/>
            <a:ext cx="81216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PS: Vanwege compatibiliteit moet je zowel een IEnumerator als een IEnumerator&lt;T&gt; </a:t>
            </a:r>
          </a:p>
          <a:p>
            <a:r>
              <a:rPr lang="nl-NL" dirty="0" smtClean="0"/>
              <a:t>       teruggeven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Samenvatting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foreach</a:t>
            </a:r>
            <a:r>
              <a:rPr lang="nl-NL" dirty="0" smtClean="0"/>
              <a:t> gebruikt </a:t>
            </a:r>
            <a:r>
              <a:rPr lang="nl-NL" dirty="0" err="1" smtClean="0">
                <a:latin typeface="Courier"/>
                <a:cs typeface="Courier"/>
              </a:rPr>
              <a:t>GetEnumerator</a:t>
            </a:r>
            <a:r>
              <a:rPr lang="nl-NL" dirty="0" smtClean="0"/>
              <a:t> van interface </a:t>
            </a:r>
            <a:r>
              <a:rPr lang="nl-NL" dirty="0" err="1" smtClean="0">
                <a:latin typeface="Courier"/>
                <a:cs typeface="Courier"/>
              </a:rPr>
              <a:t>IEnumerable</a:t>
            </a:r>
            <a:r>
              <a:rPr lang="nl-NL" dirty="0" smtClean="0"/>
              <a:t> om een </a:t>
            </a:r>
            <a:r>
              <a:rPr lang="nl-NL" dirty="0" err="1" smtClean="0">
                <a:latin typeface="Courier"/>
                <a:cs typeface="Courier"/>
              </a:rPr>
              <a:t>IEnumerator</a:t>
            </a:r>
            <a:r>
              <a:rPr lang="nl-NL" dirty="0" smtClean="0"/>
              <a:t> op te vragen</a:t>
            </a:r>
          </a:p>
          <a:p>
            <a:pPr lvl="1"/>
            <a:r>
              <a:rPr lang="nl-NL" dirty="0" smtClean="0"/>
              <a:t>om </a:t>
            </a:r>
            <a:r>
              <a:rPr lang="nl-NL" dirty="0" err="1" smtClean="0"/>
              <a:t>foreach</a:t>
            </a:r>
            <a:r>
              <a:rPr lang="nl-NL" dirty="0" smtClean="0"/>
              <a:t> te ondersteunen moet je dus twee interfaces implementeren: </a:t>
            </a:r>
            <a:r>
              <a:rPr lang="nl-NL" dirty="0" err="1" smtClean="0">
                <a:latin typeface="Courier"/>
                <a:cs typeface="Courier"/>
              </a:rPr>
              <a:t>IEnumerable</a:t>
            </a:r>
            <a:r>
              <a:rPr lang="nl-NL" dirty="0" smtClean="0"/>
              <a:t> en </a:t>
            </a:r>
            <a:r>
              <a:rPr lang="nl-NL" dirty="0" err="1" smtClean="0">
                <a:latin typeface="Courier"/>
                <a:cs typeface="Courier"/>
              </a:rPr>
              <a:t>IEnumerator</a:t>
            </a:r>
            <a:endParaRPr lang="nl-NL" dirty="0" smtClean="0">
              <a:latin typeface="Courier"/>
              <a:cs typeface="Courier"/>
            </a:endParaRPr>
          </a:p>
          <a:p>
            <a:pPr lvl="1"/>
            <a:r>
              <a:rPr lang="nl-NL" dirty="0" err="1" smtClean="0">
                <a:latin typeface="Courier"/>
                <a:cs typeface="Courier"/>
              </a:rPr>
              <a:t>yield</a:t>
            </a:r>
            <a:r>
              <a:rPr lang="nl-NL" dirty="0" smtClean="0">
                <a:latin typeface="Courier"/>
                <a:cs typeface="Courier"/>
              </a:rPr>
              <a:t> return </a:t>
            </a:r>
            <a:r>
              <a:rPr lang="nl-NL" dirty="0" smtClean="0"/>
              <a:t>is een </a:t>
            </a:r>
            <a:r>
              <a:rPr lang="nl-NL" dirty="0" err="1" smtClean="0"/>
              <a:t>shortcut</a:t>
            </a:r>
            <a:r>
              <a:rPr lang="nl-NL" dirty="0" smtClean="0"/>
              <a:t> om een </a:t>
            </a:r>
            <a:r>
              <a:rPr lang="nl-NL" dirty="0" err="1" smtClean="0">
                <a:latin typeface="Courier"/>
                <a:cs typeface="Courier"/>
              </a:rPr>
              <a:t>Enumerator</a:t>
            </a:r>
            <a:r>
              <a:rPr lang="nl-NL" dirty="0" smtClean="0"/>
              <a:t> te maken in een methode die type </a:t>
            </a:r>
            <a:r>
              <a:rPr lang="nl-NL" dirty="0" err="1" smtClean="0">
                <a:latin typeface="Courier"/>
                <a:cs typeface="Courier"/>
              </a:rPr>
              <a:t>IEnumerable</a:t>
            </a:r>
            <a:r>
              <a:rPr lang="nl-NL" dirty="0" smtClean="0"/>
              <a:t> teruggeeft</a:t>
            </a: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4581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914400" y="1828800"/>
            <a:ext cx="6556678" cy="452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0000FF"/>
                </a:solidFill>
                <a:latin typeface="Courier New"/>
              </a:rPr>
              <a:t>class</a:t>
            </a:r>
            <a:r>
              <a:rPr lang="nl-NL" dirty="0">
                <a:solidFill>
                  <a:prstClr val="black"/>
                </a:solidFill>
                <a:latin typeface="Courier New"/>
              </a:rPr>
              <a:t> </a:t>
            </a:r>
            <a:r>
              <a:rPr lang="nl-NL" dirty="0">
                <a:solidFill>
                  <a:srgbClr val="2B91AF"/>
                </a:solidFill>
                <a:latin typeface="Courier New"/>
              </a:rPr>
              <a:t>Program</a:t>
            </a:r>
            <a:endParaRPr lang="nl-NL" dirty="0">
              <a:solidFill>
                <a:prstClr val="black"/>
              </a:solidFill>
              <a:latin typeface="Courier New"/>
            </a:endParaRPr>
          </a:p>
          <a:p>
            <a:r>
              <a:rPr lang="nl-NL" dirty="0" smtClean="0">
                <a:solidFill>
                  <a:prstClr val="black"/>
                </a:solidFill>
                <a:latin typeface="Courier New"/>
              </a:rPr>
              <a:t>{</a:t>
            </a:r>
            <a:endParaRPr lang="nl-NL" dirty="0">
              <a:solidFill>
                <a:prstClr val="black"/>
              </a:solidFill>
              <a:latin typeface="Courier New"/>
            </a:endParaRPr>
          </a:p>
          <a:p>
            <a:r>
              <a:rPr lang="nl-NL" dirty="0" smtClean="0">
                <a:solidFill>
                  <a:prstClr val="black"/>
                </a:solidFill>
                <a:latin typeface="Courier New"/>
              </a:rPr>
              <a:t>  </a:t>
            </a:r>
            <a:r>
              <a:rPr lang="nl-NL" dirty="0" err="1" smtClean="0">
                <a:solidFill>
                  <a:srgbClr val="0000FF"/>
                </a:solidFill>
                <a:latin typeface="Courier New"/>
              </a:rPr>
              <a:t>static</a:t>
            </a:r>
            <a:r>
              <a:rPr lang="nl-NL" dirty="0" smtClean="0">
                <a:solidFill>
                  <a:prstClr val="black"/>
                </a:solidFill>
                <a:latin typeface="Courier New"/>
              </a:rPr>
              <a:t> </a:t>
            </a:r>
            <a:r>
              <a:rPr lang="nl-NL" dirty="0" err="1">
                <a:solidFill>
                  <a:srgbClr val="0000FF"/>
                </a:solidFill>
                <a:latin typeface="Courier New"/>
              </a:rPr>
              <a:t>void</a:t>
            </a:r>
            <a:r>
              <a:rPr lang="nl-NL" dirty="0">
                <a:solidFill>
                  <a:prstClr val="black"/>
                </a:solidFill>
                <a:latin typeface="Courier New"/>
              </a:rPr>
              <a:t> </a:t>
            </a:r>
            <a:r>
              <a:rPr lang="nl-NL" dirty="0" err="1">
                <a:solidFill>
                  <a:prstClr val="black"/>
                </a:solidFill>
                <a:latin typeface="Courier New"/>
              </a:rPr>
              <a:t>Main</a:t>
            </a:r>
            <a:r>
              <a:rPr lang="nl-NL" dirty="0">
                <a:solidFill>
                  <a:prstClr val="black"/>
                </a:solidFill>
                <a:latin typeface="Courier New"/>
              </a:rPr>
              <a:t>(</a:t>
            </a:r>
            <a:r>
              <a:rPr lang="nl-NL" dirty="0">
                <a:solidFill>
                  <a:srgbClr val="0000FF"/>
                </a:solidFill>
                <a:latin typeface="Courier New"/>
              </a:rPr>
              <a:t>string</a:t>
            </a:r>
            <a:r>
              <a:rPr lang="nl-NL" dirty="0">
                <a:solidFill>
                  <a:prstClr val="black"/>
                </a:solidFill>
                <a:latin typeface="Courier New"/>
              </a:rPr>
              <a:t>[] </a:t>
            </a:r>
            <a:r>
              <a:rPr lang="nl-NL" dirty="0" err="1">
                <a:solidFill>
                  <a:prstClr val="black"/>
                </a:solidFill>
                <a:latin typeface="Courier New"/>
              </a:rPr>
              <a:t>args</a:t>
            </a:r>
            <a:r>
              <a:rPr lang="nl-NL" dirty="0">
                <a:solidFill>
                  <a:prstClr val="black"/>
                </a:solidFill>
                <a:latin typeface="Courier New"/>
              </a:rPr>
              <a:t>)</a:t>
            </a:r>
          </a:p>
          <a:p>
            <a:r>
              <a:rPr lang="nl-NL" dirty="0">
                <a:solidFill>
                  <a:prstClr val="black"/>
                </a:solidFill>
                <a:latin typeface="Courier New"/>
              </a:rPr>
              <a:t>  </a:t>
            </a:r>
            <a:r>
              <a:rPr lang="nl-NL" dirty="0" smtClean="0">
                <a:solidFill>
                  <a:prstClr val="black"/>
                </a:solidFill>
                <a:latin typeface="Courier New"/>
              </a:rPr>
              <a:t>{</a:t>
            </a:r>
            <a:endParaRPr lang="nl-NL" dirty="0">
              <a:solidFill>
                <a:prstClr val="black"/>
              </a:solidFill>
              <a:latin typeface="Courier New"/>
            </a:endParaRPr>
          </a:p>
          <a:p>
            <a:r>
              <a:rPr lang="nl-NL" dirty="0">
                <a:solidFill>
                  <a:prstClr val="black"/>
                </a:solidFill>
                <a:latin typeface="Courier New"/>
              </a:rPr>
              <a:t>  </a:t>
            </a:r>
            <a:r>
              <a:rPr lang="nl-NL" dirty="0" smtClean="0">
                <a:solidFill>
                  <a:prstClr val="black"/>
                </a:solidFill>
                <a:latin typeface="Courier New"/>
              </a:rPr>
              <a:t>  </a:t>
            </a:r>
            <a:r>
              <a:rPr lang="nl-NL" dirty="0" err="1" smtClean="0">
                <a:solidFill>
                  <a:srgbClr val="0000FF"/>
                </a:solidFill>
                <a:latin typeface="Courier New"/>
              </a:rPr>
              <a:t>foreach</a:t>
            </a:r>
            <a:r>
              <a:rPr lang="nl-NL" dirty="0" smtClean="0">
                <a:solidFill>
                  <a:prstClr val="black"/>
                </a:solidFill>
                <a:latin typeface="Courier New"/>
              </a:rPr>
              <a:t> </a:t>
            </a:r>
            <a:r>
              <a:rPr lang="nl-NL" dirty="0">
                <a:solidFill>
                  <a:prstClr val="black"/>
                </a:solidFill>
                <a:latin typeface="Courier New"/>
              </a:rPr>
              <a:t>(</a:t>
            </a:r>
            <a:r>
              <a:rPr lang="nl-NL" dirty="0">
                <a:solidFill>
                  <a:srgbClr val="0000FF"/>
                </a:solidFill>
                <a:latin typeface="Courier New"/>
              </a:rPr>
              <a:t>int</a:t>
            </a:r>
            <a:r>
              <a:rPr lang="nl-NL" dirty="0">
                <a:solidFill>
                  <a:prstClr val="black"/>
                </a:solidFill>
                <a:latin typeface="Courier New"/>
              </a:rPr>
              <a:t> i </a:t>
            </a:r>
            <a:r>
              <a:rPr lang="nl-NL" dirty="0">
                <a:solidFill>
                  <a:srgbClr val="0000FF"/>
                </a:solidFill>
                <a:latin typeface="Courier New"/>
              </a:rPr>
              <a:t>in</a:t>
            </a:r>
            <a:r>
              <a:rPr lang="nl-NL" dirty="0">
                <a:solidFill>
                  <a:prstClr val="black"/>
                </a:solidFill>
                <a:latin typeface="Courier New"/>
              </a:rPr>
              <a:t> </a:t>
            </a:r>
            <a:r>
              <a:rPr lang="nl-NL" dirty="0" err="1">
                <a:solidFill>
                  <a:prstClr val="black"/>
                </a:solidFill>
                <a:latin typeface="Courier New"/>
              </a:rPr>
              <a:t>getNumbers</a:t>
            </a:r>
            <a:r>
              <a:rPr lang="nl-NL" dirty="0">
                <a:solidFill>
                  <a:prstClr val="black"/>
                </a:solidFill>
                <a:latin typeface="Courier New"/>
              </a:rPr>
              <a:t>())</a:t>
            </a:r>
          </a:p>
          <a:p>
            <a:r>
              <a:rPr lang="nl-NL" dirty="0">
                <a:solidFill>
                  <a:prstClr val="black"/>
                </a:solidFill>
                <a:latin typeface="Courier New"/>
              </a:rPr>
              <a:t>    </a:t>
            </a:r>
            <a:r>
              <a:rPr lang="nl-NL" dirty="0" smtClean="0">
                <a:solidFill>
                  <a:prstClr val="black"/>
                </a:solidFill>
                <a:latin typeface="Courier New"/>
              </a:rPr>
              <a:t>  </a:t>
            </a:r>
            <a:r>
              <a:rPr lang="nl-NL" dirty="0" err="1" smtClean="0">
                <a:solidFill>
                  <a:srgbClr val="2B91AF"/>
                </a:solidFill>
                <a:latin typeface="Courier New"/>
              </a:rPr>
              <a:t>Console</a:t>
            </a:r>
            <a:r>
              <a:rPr lang="nl-NL" dirty="0" err="1" smtClean="0">
                <a:solidFill>
                  <a:prstClr val="black"/>
                </a:solidFill>
                <a:latin typeface="Courier New"/>
              </a:rPr>
              <a:t>.WriteLine</a:t>
            </a:r>
            <a:r>
              <a:rPr lang="nl-NL" dirty="0">
                <a:solidFill>
                  <a:prstClr val="black"/>
                </a:solidFill>
                <a:latin typeface="Courier New"/>
              </a:rPr>
              <a:t>(i);</a:t>
            </a:r>
          </a:p>
          <a:p>
            <a:r>
              <a:rPr lang="da-DK" dirty="0">
                <a:solidFill>
                  <a:prstClr val="black"/>
                </a:solidFill>
                <a:latin typeface="Courier New"/>
              </a:rPr>
              <a:t>    </a:t>
            </a:r>
            <a:r>
              <a:rPr lang="da-DK" dirty="0" err="1" smtClean="0">
                <a:solidFill>
                  <a:srgbClr val="2B91AF"/>
                </a:solidFill>
                <a:latin typeface="Courier New"/>
              </a:rPr>
              <a:t>Console</a:t>
            </a:r>
            <a:r>
              <a:rPr lang="da-DK" dirty="0" err="1" smtClean="0">
                <a:solidFill>
                  <a:prstClr val="black"/>
                </a:solidFill>
                <a:latin typeface="Courier New"/>
              </a:rPr>
              <a:t>.ReadKey</a:t>
            </a:r>
            <a:r>
              <a:rPr lang="da-DK" dirty="0">
                <a:solidFill>
                  <a:prstClr val="black"/>
                </a:solidFill>
                <a:latin typeface="Courier New"/>
              </a:rPr>
              <a:t>();</a:t>
            </a:r>
          </a:p>
          <a:p>
            <a:r>
              <a:rPr lang="da-DK" dirty="0">
                <a:solidFill>
                  <a:prstClr val="black"/>
                </a:solidFill>
                <a:latin typeface="Courier New"/>
              </a:rPr>
              <a:t>  </a:t>
            </a:r>
            <a:r>
              <a:rPr lang="da-DK" dirty="0" smtClean="0">
                <a:solidFill>
                  <a:prstClr val="black"/>
                </a:solidFill>
                <a:latin typeface="Courier New"/>
              </a:rPr>
              <a:t>}</a:t>
            </a:r>
            <a:endParaRPr lang="da-DK" dirty="0">
              <a:solidFill>
                <a:prstClr val="black"/>
              </a:solidFill>
              <a:latin typeface="Courier New"/>
            </a:endParaRPr>
          </a:p>
          <a:p>
            <a:endParaRPr lang="da-DK" dirty="0">
              <a:solidFill>
                <a:prstClr val="black"/>
              </a:solidFill>
              <a:latin typeface="Courier New"/>
            </a:endParaRPr>
          </a:p>
          <a:p>
            <a:r>
              <a:rPr lang="da-DK" dirty="0">
                <a:solidFill>
                  <a:prstClr val="black"/>
                </a:solidFill>
                <a:latin typeface="Courier New"/>
              </a:rPr>
              <a:t>  </a:t>
            </a:r>
            <a:r>
              <a:rPr lang="da-DK" dirty="0" smtClean="0">
                <a:solidFill>
                  <a:srgbClr val="0000FF"/>
                </a:solidFill>
                <a:latin typeface="Courier New"/>
              </a:rPr>
              <a:t>public</a:t>
            </a:r>
            <a:r>
              <a:rPr lang="da-DK" dirty="0" smtClean="0">
                <a:solidFill>
                  <a:prstClr val="black"/>
                </a:solidFill>
                <a:latin typeface="Courier New"/>
              </a:rPr>
              <a:t> </a:t>
            </a:r>
            <a:r>
              <a:rPr lang="da-DK" dirty="0" err="1">
                <a:solidFill>
                  <a:srgbClr val="0000FF"/>
                </a:solidFill>
                <a:latin typeface="Courier New"/>
              </a:rPr>
              <a:t>static</a:t>
            </a:r>
            <a:r>
              <a:rPr lang="da-DK" dirty="0">
                <a:solidFill>
                  <a:prstClr val="black"/>
                </a:solidFill>
                <a:latin typeface="Courier New"/>
              </a:rPr>
              <a:t> </a:t>
            </a:r>
            <a:r>
              <a:rPr lang="da-DK" dirty="0" err="1">
                <a:solidFill>
                  <a:srgbClr val="2B91AF"/>
                </a:solidFill>
                <a:latin typeface="Courier New"/>
              </a:rPr>
              <a:t>IEnumerable</a:t>
            </a:r>
            <a:r>
              <a:rPr lang="da-DK" dirty="0">
                <a:solidFill>
                  <a:prstClr val="black"/>
                </a:solidFill>
                <a:latin typeface="Courier New"/>
              </a:rPr>
              <a:t>&lt;</a:t>
            </a:r>
            <a:r>
              <a:rPr lang="da-DK" dirty="0" err="1">
                <a:solidFill>
                  <a:srgbClr val="0000FF"/>
                </a:solidFill>
                <a:latin typeface="Courier New"/>
              </a:rPr>
              <a:t>int</a:t>
            </a:r>
            <a:r>
              <a:rPr lang="da-DK" dirty="0">
                <a:solidFill>
                  <a:prstClr val="black"/>
                </a:solidFill>
                <a:latin typeface="Courier New"/>
              </a:rPr>
              <a:t>&gt; </a:t>
            </a:r>
            <a:r>
              <a:rPr lang="da-DK" dirty="0" err="1">
                <a:solidFill>
                  <a:prstClr val="black"/>
                </a:solidFill>
                <a:latin typeface="Courier New"/>
              </a:rPr>
              <a:t>getNumbers</a:t>
            </a:r>
            <a:r>
              <a:rPr lang="da-DK" dirty="0">
                <a:solidFill>
                  <a:prstClr val="black"/>
                </a:solidFill>
                <a:latin typeface="Courier New"/>
              </a:rPr>
              <a:t>()</a:t>
            </a:r>
          </a:p>
          <a:p>
            <a:r>
              <a:rPr lang="da-DK" dirty="0">
                <a:solidFill>
                  <a:prstClr val="black"/>
                </a:solidFill>
                <a:latin typeface="Courier New"/>
              </a:rPr>
              <a:t>  </a:t>
            </a:r>
            <a:r>
              <a:rPr lang="da-DK" dirty="0" smtClean="0">
                <a:solidFill>
                  <a:prstClr val="black"/>
                </a:solidFill>
                <a:latin typeface="Courier New"/>
              </a:rPr>
              <a:t>{</a:t>
            </a:r>
            <a:endParaRPr lang="da-DK" dirty="0">
              <a:solidFill>
                <a:prstClr val="black"/>
              </a:solidFill>
              <a:latin typeface="Courier New"/>
            </a:endParaRPr>
          </a:p>
          <a:p>
            <a:r>
              <a:rPr lang="tr-TR" dirty="0">
                <a:solidFill>
                  <a:prstClr val="black"/>
                </a:solidFill>
                <a:latin typeface="Courier New"/>
              </a:rPr>
              <a:t>  </a:t>
            </a:r>
            <a:r>
              <a:rPr lang="tr-TR" dirty="0" smtClean="0">
                <a:solidFill>
                  <a:prstClr val="black"/>
                </a:solidFill>
                <a:latin typeface="Courier New"/>
              </a:rPr>
              <a:t>  </a:t>
            </a:r>
            <a:r>
              <a:rPr lang="tr-TR" dirty="0" err="1" smtClean="0">
                <a:solidFill>
                  <a:srgbClr val="0000FF"/>
                </a:solidFill>
                <a:latin typeface="Courier New"/>
              </a:rPr>
              <a:t>yield</a:t>
            </a:r>
            <a:r>
              <a:rPr lang="tr-TR" dirty="0" smtClean="0">
                <a:solidFill>
                  <a:prstClr val="black"/>
                </a:solidFill>
                <a:latin typeface="Courier New"/>
              </a:rPr>
              <a:t> </a:t>
            </a:r>
            <a:r>
              <a:rPr lang="tr-TR" dirty="0" err="1">
                <a:solidFill>
                  <a:srgbClr val="0000FF"/>
                </a:solidFill>
                <a:latin typeface="Courier New"/>
              </a:rPr>
              <a:t>return</a:t>
            </a:r>
            <a:r>
              <a:rPr lang="tr-TR" dirty="0">
                <a:solidFill>
                  <a:prstClr val="black"/>
                </a:solidFill>
                <a:latin typeface="Courier New"/>
              </a:rPr>
              <a:t> 1;</a:t>
            </a:r>
          </a:p>
          <a:p>
            <a:r>
              <a:rPr lang="tr-TR" dirty="0">
                <a:solidFill>
                  <a:prstClr val="black"/>
                </a:solidFill>
                <a:latin typeface="Courier New"/>
              </a:rPr>
              <a:t>   </a:t>
            </a:r>
            <a:r>
              <a:rPr lang="tr-TR" dirty="0" smtClean="0">
                <a:solidFill>
                  <a:prstClr val="black"/>
                </a:solidFill>
                <a:latin typeface="Courier New"/>
              </a:rPr>
              <a:t> </a:t>
            </a:r>
            <a:r>
              <a:rPr lang="tr-TR" dirty="0" err="1" smtClean="0">
                <a:solidFill>
                  <a:srgbClr val="0000FF"/>
                </a:solidFill>
                <a:latin typeface="Courier New"/>
              </a:rPr>
              <a:t>yield</a:t>
            </a:r>
            <a:r>
              <a:rPr lang="tr-TR" dirty="0" smtClean="0">
                <a:solidFill>
                  <a:prstClr val="black"/>
                </a:solidFill>
                <a:latin typeface="Courier New"/>
              </a:rPr>
              <a:t> </a:t>
            </a:r>
            <a:r>
              <a:rPr lang="tr-TR" dirty="0" err="1">
                <a:solidFill>
                  <a:srgbClr val="0000FF"/>
                </a:solidFill>
                <a:latin typeface="Courier New"/>
              </a:rPr>
              <a:t>return</a:t>
            </a:r>
            <a:r>
              <a:rPr lang="tr-TR" dirty="0">
                <a:solidFill>
                  <a:prstClr val="black"/>
                </a:solidFill>
                <a:latin typeface="Courier New"/>
              </a:rPr>
              <a:t> 2;</a:t>
            </a:r>
          </a:p>
          <a:p>
            <a:r>
              <a:rPr lang="tr-TR" dirty="0">
                <a:solidFill>
                  <a:prstClr val="black"/>
                </a:solidFill>
                <a:latin typeface="Courier New"/>
              </a:rPr>
              <a:t>  </a:t>
            </a:r>
            <a:r>
              <a:rPr lang="tr-TR" dirty="0" smtClean="0">
                <a:solidFill>
                  <a:prstClr val="black"/>
                </a:solidFill>
                <a:latin typeface="Courier New"/>
              </a:rPr>
              <a:t>}</a:t>
            </a:r>
            <a:endParaRPr lang="tr-TR" dirty="0">
              <a:solidFill>
                <a:prstClr val="black"/>
              </a:solidFill>
              <a:latin typeface="Courier New"/>
            </a:endParaRPr>
          </a:p>
          <a:p>
            <a:r>
              <a:rPr lang="tr-TR" dirty="0" smtClean="0">
                <a:solidFill>
                  <a:prstClr val="black"/>
                </a:solidFill>
                <a:latin typeface="Courier New"/>
              </a:rPr>
              <a:t>}</a:t>
            </a:r>
            <a:endParaRPr lang="tr-TR" dirty="0">
              <a:solidFill>
                <a:prstClr val="black"/>
              </a:solidFill>
              <a:latin typeface="Courier New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3861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nl-NL" dirty="0" smtClean="0"/>
              <a:t>Opgave 3.4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 werkcollegebundel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3.5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 werkcollegebundel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foreach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Kan je gebruiken voor meerdere soorten collecties</a:t>
            </a:r>
          </a:p>
          <a:p>
            <a:pPr lvl="1"/>
            <a:r>
              <a:rPr lang="nl-NL" dirty="0" err="1" smtClean="0"/>
              <a:t>Arrays</a:t>
            </a:r>
            <a:endParaRPr lang="nl-NL" dirty="0" smtClean="0"/>
          </a:p>
          <a:p>
            <a:pPr lvl="1"/>
            <a:r>
              <a:rPr lang="nl-NL" dirty="0" smtClean="0"/>
              <a:t>Maar ook List&lt;T&gt;</a:t>
            </a:r>
          </a:p>
          <a:p>
            <a:pPr lvl="1"/>
            <a:r>
              <a:rPr lang="nl-NL" dirty="0" smtClean="0"/>
              <a:t>Wat is het verschil ook alweer tussen deze twee?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week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mtClean="0"/>
              <a:t>Introductie </a:t>
            </a:r>
            <a:r>
              <a:rPr lang="nl-NL" smtClean="0"/>
              <a:t>LINQ</a:t>
            </a:r>
            <a:endParaRPr lang="nl-NL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Foreach</a:t>
            </a:r>
            <a:r>
              <a:rPr lang="nl-NL" dirty="0" smtClean="0"/>
              <a:t> met </a:t>
            </a:r>
            <a:r>
              <a:rPr lang="nl-NL" dirty="0" err="1" smtClean="0"/>
              <a:t>array</a:t>
            </a:r>
            <a:endParaRPr lang="en-US" dirty="0"/>
          </a:p>
        </p:txBody>
      </p:sp>
      <p:sp>
        <p:nvSpPr>
          <p:cNvPr id="4" name="Tekstvak 3"/>
          <p:cNvSpPr txBox="1"/>
          <p:nvPr/>
        </p:nvSpPr>
        <p:spPr>
          <a:xfrm>
            <a:off x="1447800" y="2362200"/>
            <a:ext cx="537679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String[] strings = {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"</a:t>
            </a:r>
            <a:r>
              <a:rPr lang="en-US" dirty="0" err="1" smtClean="0">
                <a:solidFill>
                  <a:srgbClr val="A31515"/>
                </a:solidFill>
                <a:latin typeface="Consolas"/>
              </a:rPr>
              <a:t>foo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", "bar", "</a:t>
            </a:r>
            <a:r>
              <a:rPr lang="en-US" dirty="0" err="1" smtClean="0">
                <a:solidFill>
                  <a:srgbClr val="A31515"/>
                </a:solidFill>
                <a:latin typeface="Consolas"/>
              </a:rPr>
              <a:t>baz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"};</a:t>
            </a:r>
          </a:p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(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String x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in strings) 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{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Console.WriteLine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(x);</a:t>
            </a:r>
          </a:p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}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Foreach</a:t>
            </a:r>
            <a:r>
              <a:rPr lang="nl-NL" dirty="0" smtClean="0"/>
              <a:t> met List&lt;</a:t>
            </a:r>
            <a:r>
              <a:rPr lang="nl-NL" dirty="0" err="1" smtClean="0"/>
              <a:t>String</a:t>
            </a:r>
            <a:r>
              <a:rPr lang="nl-NL" dirty="0" smtClean="0"/>
              <a:t>&gt;</a:t>
            </a:r>
            <a:endParaRPr lang="en-US" dirty="0"/>
          </a:p>
        </p:txBody>
      </p:sp>
      <p:sp>
        <p:nvSpPr>
          <p:cNvPr id="4" name="Tekstvak 3"/>
          <p:cNvSpPr txBox="1"/>
          <p:nvPr/>
        </p:nvSpPr>
        <p:spPr>
          <a:xfrm>
            <a:off x="1447800" y="2362200"/>
            <a:ext cx="588334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List&lt;String&gt; strings = {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"</a:t>
            </a:r>
            <a:r>
              <a:rPr lang="en-US" dirty="0" err="1" smtClean="0">
                <a:solidFill>
                  <a:srgbClr val="A31515"/>
                </a:solidFill>
                <a:latin typeface="Consolas"/>
              </a:rPr>
              <a:t>foo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", "bar", "</a:t>
            </a:r>
            <a:r>
              <a:rPr lang="en-US" dirty="0" err="1" smtClean="0">
                <a:solidFill>
                  <a:srgbClr val="A31515"/>
                </a:solidFill>
                <a:latin typeface="Consolas"/>
              </a:rPr>
              <a:t>baz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"};</a:t>
            </a:r>
          </a:p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(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String x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in strings) 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{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Console.WriteLine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(x);</a:t>
            </a:r>
          </a:p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}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Foreach</a:t>
            </a:r>
            <a:r>
              <a:rPr lang="nl-NL" dirty="0" smtClean="0"/>
              <a:t> met eigen collectie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43000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Wat nu als je een eigen collectietype hebt bedacht. Bijvoorbeeld:</a:t>
            </a:r>
          </a:p>
          <a:p>
            <a:endParaRPr lang="en-US" dirty="0"/>
          </a:p>
        </p:txBody>
      </p:sp>
      <p:sp>
        <p:nvSpPr>
          <p:cNvPr id="4" name="Tekstvak 3"/>
          <p:cNvSpPr txBox="1"/>
          <p:nvPr/>
        </p:nvSpPr>
        <p:spPr>
          <a:xfrm>
            <a:off x="1524000" y="2743200"/>
            <a:ext cx="4110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Range r =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new 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Range(100, 1000);</a:t>
            </a:r>
          </a:p>
          <a:p>
            <a:r>
              <a:rPr lang="nl-NL" dirty="0" smtClean="0"/>
              <a:t>// r = [100 .. 999]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Foreach</a:t>
            </a:r>
            <a:r>
              <a:rPr lang="nl-NL" dirty="0" smtClean="0"/>
              <a:t> met eigen collectie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43000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Wat nu als je een eigen collectietype hebt bedacht. Bijvoorbeeld:</a:t>
            </a:r>
          </a:p>
          <a:p>
            <a:endParaRPr lang="en-US" dirty="0"/>
          </a:p>
        </p:txBody>
      </p:sp>
      <p:sp>
        <p:nvSpPr>
          <p:cNvPr id="4" name="Tekstvak 3"/>
          <p:cNvSpPr txBox="1"/>
          <p:nvPr/>
        </p:nvSpPr>
        <p:spPr>
          <a:xfrm>
            <a:off x="1524000" y="2743200"/>
            <a:ext cx="4870244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class 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Range</a:t>
            </a:r>
          </a:p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{</a:t>
            </a:r>
          </a:p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private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[] range;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public Range(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begin,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end)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{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  range = new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[end - begin];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  for (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= begin;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&lt; end;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++)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  {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    range[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- begin] =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;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  }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}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}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Foreach</a:t>
            </a:r>
            <a:r>
              <a:rPr lang="nl-NL" dirty="0" smtClean="0"/>
              <a:t> met eigen collectie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43000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Wat nu als je een eigen collectietype hebt bedacht. Bijvoorbeeld:</a:t>
            </a:r>
          </a:p>
          <a:p>
            <a:endParaRPr lang="en-US" dirty="0"/>
          </a:p>
        </p:txBody>
      </p:sp>
      <p:sp>
        <p:nvSpPr>
          <p:cNvPr id="4" name="Tekstvak 3"/>
          <p:cNvSpPr txBox="1"/>
          <p:nvPr/>
        </p:nvSpPr>
        <p:spPr>
          <a:xfrm>
            <a:off x="1524000" y="2743200"/>
            <a:ext cx="411042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Range r =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new 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Range(100, 1000);</a:t>
            </a:r>
          </a:p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(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x in r) 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{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Console.WriteLine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(x);</a:t>
            </a:r>
          </a:p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}</a:t>
            </a:r>
          </a:p>
          <a:p>
            <a:endParaRPr lang="en-US" dirty="0"/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533400" y="4572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Helaas.</a:t>
            </a:r>
            <a:r>
              <a:rPr kumimoji="0" lang="nl-NL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Dit werkt niet zomaar.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Foreach</a:t>
            </a:r>
            <a:r>
              <a:rPr lang="nl-NL" dirty="0" smtClean="0"/>
              <a:t> met eigen collectie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599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Een oplossing: je moet de </a:t>
            </a:r>
            <a:r>
              <a:rPr lang="nl-NL" dirty="0" err="1" smtClean="0">
                <a:latin typeface="Courier New" pitchFamily="49" charset="0"/>
                <a:cs typeface="Courier New" pitchFamily="49" charset="0"/>
              </a:rPr>
              <a:t>IEnumerable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&lt;T&gt;</a:t>
            </a:r>
            <a:r>
              <a:rPr lang="nl-NL" dirty="0" smtClean="0"/>
              <a:t> interface implementeren. </a:t>
            </a:r>
          </a:p>
          <a:p>
            <a:r>
              <a:rPr lang="nl-NL" dirty="0" smtClean="0"/>
              <a:t>Deze interface heeft een methode </a:t>
            </a:r>
            <a:r>
              <a:rPr lang="nl-NL" dirty="0" err="1" smtClean="0">
                <a:latin typeface="Courier New" pitchFamily="49" charset="0"/>
                <a:cs typeface="Courier New" pitchFamily="49" charset="0"/>
              </a:rPr>
              <a:t>GetEnumerator</a:t>
            </a:r>
            <a:r>
              <a:rPr lang="nl-NL" dirty="0" smtClean="0"/>
              <a:t> en levert een </a:t>
            </a:r>
            <a:r>
              <a:rPr lang="nl-NL" dirty="0" err="1" smtClean="0">
                <a:latin typeface="Courier New" pitchFamily="49" charset="0"/>
                <a:cs typeface="Courier New" pitchFamily="49" charset="0"/>
              </a:rPr>
              <a:t>IEnumerator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&lt;T&gt;</a:t>
            </a:r>
            <a:r>
              <a:rPr lang="nl-NL" dirty="0" smtClean="0"/>
              <a:t> als resultaat</a:t>
            </a:r>
          </a:p>
          <a:p>
            <a:r>
              <a:rPr lang="nl-NL" dirty="0" smtClean="0"/>
              <a:t>De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IEnumerator&lt;T&gt;</a:t>
            </a:r>
            <a:r>
              <a:rPr lang="nl-NL" dirty="0" smtClean="0"/>
              <a:t> interface heeft (o.a.) de methoden:</a:t>
            </a:r>
          </a:p>
          <a:p>
            <a:pPr lvl="1"/>
            <a:r>
              <a:rPr lang="nl-NL" dirty="0" smtClean="0">
                <a:latin typeface="Courier New" pitchFamily="49" charset="0"/>
                <a:cs typeface="Courier New" pitchFamily="49" charset="0"/>
              </a:rPr>
              <a:t>MoveNext() : boolean</a:t>
            </a:r>
          </a:p>
          <a:p>
            <a:pPr lvl="1"/>
            <a:r>
              <a:rPr lang="nl-NL" dirty="0" err="1" smtClean="0">
                <a:latin typeface="Courier New" pitchFamily="49" charset="0"/>
                <a:cs typeface="Courier New" pitchFamily="49" charset="0"/>
              </a:rPr>
              <a:t>Reset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() : </a:t>
            </a:r>
            <a:r>
              <a:rPr lang="nl-NL" dirty="0" err="1" smtClean="0">
                <a:latin typeface="Courier New" pitchFamily="49" charset="0"/>
                <a:cs typeface="Courier New" pitchFamily="49" charset="0"/>
              </a:rPr>
              <a:t>void</a:t>
            </a:r>
            <a:endParaRPr lang="nl-NL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nl-NL" dirty="0" smtClean="0"/>
              <a:t>-  En property: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Current : 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2583</TotalTime>
  <Words>1490</Words>
  <Application>Microsoft Macintosh PowerPoint</Application>
  <PresentationFormat>Diavoorstelling (4:3)</PresentationFormat>
  <Paragraphs>251</Paragraphs>
  <Slides>30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30</vt:i4>
      </vt:variant>
    </vt:vector>
  </HeadingPairs>
  <TitlesOfParts>
    <vt:vector size="31" baseType="lpstr">
      <vt:lpstr>Office Theme</vt:lpstr>
      <vt:lpstr>.NET Programmeren</vt:lpstr>
      <vt:lpstr>Agenda</vt:lpstr>
      <vt:lpstr>foreach</vt:lpstr>
      <vt:lpstr>Foreach met array</vt:lpstr>
      <vt:lpstr>Foreach met List&lt;String&gt;</vt:lpstr>
      <vt:lpstr>Foreach met eigen collectie</vt:lpstr>
      <vt:lpstr>Foreach met eigen collectie</vt:lpstr>
      <vt:lpstr>Foreach met eigen collectie</vt:lpstr>
      <vt:lpstr>Foreach met eigen collectie</vt:lpstr>
      <vt:lpstr>Equivalent:</vt:lpstr>
      <vt:lpstr>Toevoegen aan Range</vt:lpstr>
      <vt:lpstr>Range – stap 1</vt:lpstr>
      <vt:lpstr>Range – stap 2</vt:lpstr>
      <vt:lpstr>Range – stap 3</vt:lpstr>
      <vt:lpstr>Range – stap 4</vt:lpstr>
      <vt:lpstr>Range – stap 5 (de laatste!)</vt:lpstr>
      <vt:lpstr>Expliciet Enumerator</vt:lpstr>
      <vt:lpstr>Foreach met eigen collectie</vt:lpstr>
      <vt:lpstr>Het kan simpeler</vt:lpstr>
      <vt:lpstr>Range met yield return</vt:lpstr>
      <vt:lpstr>Range</vt:lpstr>
      <vt:lpstr>Toelichting yield return</vt:lpstr>
      <vt:lpstr>Voorbeeld</vt:lpstr>
      <vt:lpstr>Voorbeeld (equivalent)</vt:lpstr>
      <vt:lpstr>Nogmaals, Range</vt:lpstr>
      <vt:lpstr>Samenvatting</vt:lpstr>
      <vt:lpstr>PowerPoint-presentatie</vt:lpstr>
      <vt:lpstr>Opgave 3.4</vt:lpstr>
      <vt:lpstr>Opgave 3.5</vt:lpstr>
      <vt:lpstr>Volgende week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.NET Programmeren</dc:title>
  <dc:creator/>
  <cp:lastModifiedBy>Michiel Borkent</cp:lastModifiedBy>
  <cp:revision>208</cp:revision>
  <dcterms:created xsi:type="dcterms:W3CDTF">2006-08-16T00:00:00Z</dcterms:created>
  <dcterms:modified xsi:type="dcterms:W3CDTF">2013-05-14T08:16:35Z</dcterms:modified>
</cp:coreProperties>
</file>